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>
  <p:sldMasterIdLst>
    <p:sldMasterId id="2147483648" r:id="rId1"/>
    <p:sldMasterId id="2147483664" r:id="rId3"/>
  </p:sldMasterIdLst>
  <p:notesMasterIdLst>
    <p:notesMasterId r:id="rId5"/>
  </p:notesMasterIdLst>
  <p:handoutMasterIdLst>
    <p:handoutMasterId r:id="rId68"/>
  </p:handoutMasterIdLst>
  <p:sldIdLst>
    <p:sldId id="257" r:id="rId4"/>
    <p:sldId id="606" r:id="rId6"/>
    <p:sldId id="356" r:id="rId7"/>
    <p:sldId id="607" r:id="rId8"/>
    <p:sldId id="608" r:id="rId9"/>
    <p:sldId id="604" r:id="rId10"/>
    <p:sldId id="441" r:id="rId11"/>
    <p:sldId id="498" r:id="rId12"/>
    <p:sldId id="499" r:id="rId13"/>
    <p:sldId id="358" r:id="rId14"/>
    <p:sldId id="365" r:id="rId15"/>
    <p:sldId id="366" r:id="rId16"/>
    <p:sldId id="367" r:id="rId17"/>
    <p:sldId id="368" r:id="rId18"/>
    <p:sldId id="369" r:id="rId19"/>
    <p:sldId id="1660" r:id="rId20"/>
    <p:sldId id="1642" r:id="rId21"/>
    <p:sldId id="374" r:id="rId22"/>
    <p:sldId id="435" r:id="rId23"/>
    <p:sldId id="479" r:id="rId24"/>
    <p:sldId id="480" r:id="rId25"/>
    <p:sldId id="481" r:id="rId26"/>
    <p:sldId id="482" r:id="rId27"/>
    <p:sldId id="490" r:id="rId28"/>
    <p:sldId id="492" r:id="rId29"/>
    <p:sldId id="494" r:id="rId30"/>
    <p:sldId id="495" r:id="rId31"/>
    <p:sldId id="496" r:id="rId32"/>
    <p:sldId id="497" r:id="rId33"/>
    <p:sldId id="612" r:id="rId34"/>
    <p:sldId id="524" r:id="rId35"/>
    <p:sldId id="1570" r:id="rId36"/>
    <p:sldId id="1571" r:id="rId37"/>
    <p:sldId id="526" r:id="rId38"/>
    <p:sldId id="533" r:id="rId39"/>
    <p:sldId id="1643" r:id="rId40"/>
    <p:sldId id="537" r:id="rId41"/>
    <p:sldId id="538" r:id="rId42"/>
    <p:sldId id="540" r:id="rId43"/>
    <p:sldId id="542" r:id="rId44"/>
    <p:sldId id="543" r:id="rId45"/>
    <p:sldId id="544" r:id="rId46"/>
    <p:sldId id="1644" r:id="rId47"/>
    <p:sldId id="1645" r:id="rId48"/>
    <p:sldId id="1646" r:id="rId49"/>
    <p:sldId id="1647" r:id="rId50"/>
    <p:sldId id="1648" r:id="rId51"/>
    <p:sldId id="1649" r:id="rId52"/>
    <p:sldId id="1650" r:id="rId53"/>
    <p:sldId id="1651" r:id="rId54"/>
    <p:sldId id="1652" r:id="rId55"/>
    <p:sldId id="1653" r:id="rId56"/>
    <p:sldId id="1654" r:id="rId57"/>
    <p:sldId id="1655" r:id="rId58"/>
    <p:sldId id="1656" r:id="rId59"/>
    <p:sldId id="1657" r:id="rId60"/>
    <p:sldId id="675" r:id="rId61"/>
    <p:sldId id="1658" r:id="rId62"/>
    <p:sldId id="1661" r:id="rId63"/>
    <p:sldId id="1659" r:id="rId64"/>
    <p:sldId id="699" r:id="rId65"/>
    <p:sldId id="674" r:id="rId66"/>
    <p:sldId id="1641" r:id="rId67"/>
  </p:sldIdLst>
  <p:sldSz cx="12192000" cy="6858000"/>
  <p:notesSz cx="6997700" cy="9271000"/>
  <p:custDataLst>
    <p:tags r:id="rId73"/>
  </p:custDataLst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B62ECF6-EFCC-4C80-AF82-EFA714673D4E}">
          <p14:sldIdLst>
            <p14:sldId id="257"/>
          </p14:sldIdLst>
        </p14:section>
        <p14:section name="1-人工智能和机器学习概述" id="{69A3AE31-AAC5-405B-80D7-83E6B472C103}">
          <p14:sldIdLst>
            <p14:sldId id="606"/>
            <p14:sldId id="356"/>
            <p14:sldId id="607"/>
            <p14:sldId id="608"/>
            <p14:sldId id="604"/>
            <p14:sldId id="441"/>
            <p14:sldId id="498"/>
            <p14:sldId id="499"/>
            <p14:sldId id="358"/>
            <p14:sldId id="365"/>
            <p14:sldId id="366"/>
            <p14:sldId id="367"/>
            <p14:sldId id="368"/>
            <p14:sldId id="369"/>
            <p14:sldId id="1660"/>
            <p14:sldId id="1642"/>
            <p14:sldId id="374"/>
            <p14:sldId id="435"/>
          </p14:sldIdLst>
        </p14:section>
        <p14:section name="机器学习" id="{ADC363D1-E556-4EA5-AF97-6C914C464DD7}">
          <p14:sldIdLst>
            <p14:sldId id="479"/>
            <p14:sldId id="480"/>
            <p14:sldId id="481"/>
            <p14:sldId id="482"/>
            <p14:sldId id="490"/>
            <p14:sldId id="492"/>
            <p14:sldId id="494"/>
            <p14:sldId id="495"/>
            <p14:sldId id="496"/>
            <p14:sldId id="497"/>
          </p14:sldIdLst>
        </p14:section>
        <p14:section name="2- 神经网络和深度学习概述" id="{25B95916-6D61-48B0-9A03-AE3338237EAE}">
          <p14:sldIdLst>
            <p14:sldId id="612"/>
            <p14:sldId id="524"/>
            <p14:sldId id="1570"/>
            <p14:sldId id="1571"/>
            <p14:sldId id="526"/>
            <p14:sldId id="533"/>
            <p14:sldId id="1643"/>
            <p14:sldId id="537"/>
            <p14:sldId id="538"/>
            <p14:sldId id="540"/>
            <p14:sldId id="542"/>
            <p14:sldId id="543"/>
            <p14:sldId id="544"/>
            <p14:sldId id="1644"/>
            <p14:sldId id="1645"/>
            <p14:sldId id="1646"/>
            <p14:sldId id="1647"/>
            <p14:sldId id="1648"/>
            <p14:sldId id="1649"/>
            <p14:sldId id="1650"/>
            <p14:sldId id="1651"/>
            <p14:sldId id="1652"/>
            <p14:sldId id="1653"/>
            <p14:sldId id="1654"/>
            <p14:sldId id="1655"/>
            <p14:sldId id="1656"/>
            <p14:sldId id="1657"/>
            <p14:sldId id="675"/>
            <p14:sldId id="1658"/>
            <p14:sldId id="1661"/>
            <p14:sldId id="1659"/>
            <p14:sldId id="699"/>
            <p14:sldId id="674"/>
            <p14:sldId id="164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70C0"/>
    <a:srgbClr val="FFFFFF"/>
    <a:srgbClr val="0000FF"/>
    <a:srgbClr val="1C4670"/>
    <a:srgbClr val="309EBA"/>
    <a:srgbClr val="406487"/>
    <a:srgbClr val="E05B3E"/>
    <a:srgbClr val="B1D2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48300" autoAdjust="0"/>
  </p:normalViewPr>
  <p:slideViewPr>
    <p:cSldViewPr>
      <p:cViewPr varScale="1">
        <p:scale>
          <a:sx n="82" d="100"/>
          <a:sy n="82" d="100"/>
        </p:scale>
        <p:origin x="42" y="5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926"/>
    </p:cViewPr>
  </p:sorterViewPr>
  <p:notesViewPr>
    <p:cSldViewPr>
      <p:cViewPr varScale="1">
        <p:scale>
          <a:sx n="81" d="100"/>
          <a:sy n="81" d="100"/>
        </p:scale>
        <p:origin x="314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3" Type="http://schemas.openxmlformats.org/officeDocument/2006/relationships/tags" Target="tags/tag1.xml"/><Relationship Id="rId72" Type="http://schemas.openxmlformats.org/officeDocument/2006/relationships/commentAuthors" Target="commentAuthors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3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A1E9">
                <a:alpha val="60000"/>
              </a:srgbClr>
            </a:solidFill>
            <a:ln>
              <a:noFill/>
            </a:ln>
          </c:spPr>
          <c:explosion val="3"/>
          <c:dPt>
            <c:idx val="0"/>
            <c:bubble3D val="0"/>
            <c:spPr>
              <a:solidFill>
                <a:srgbClr val="00A1E9">
                  <a:alpha val="60000"/>
                </a:srgb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00A1E9">
                  <a:alpha val="60000"/>
                </a:srgb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0A1E9">
                  <a:alpha val="60000"/>
                </a:srgb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55874152-45B2-4726-A54F-327D23AF2B8A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9575" y="695325"/>
            <a:ext cx="617855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03725"/>
            <a:ext cx="559752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F71F6432-638A-4DD0-83D2-6A59D23289A9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578C0-A46F-475F-BD6F-0EBB184A00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578C0-A46F-475F-BD6F-0EBB184A00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578C0-A46F-475F-BD6F-0EBB184A00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578C0-A46F-475F-BD6F-0EBB184A00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578C0-A46F-475F-BD6F-0EBB184A00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578C0-A46F-475F-BD6F-0EBB184A00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2560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467956-C505-AF4B-B592-1921F5CA5DDB}" type="slidenum">
              <a:rPr kumimoji="0" lang="en-US" altLang="zh-CN" sz="1200"/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Tx/>
              <a:buNone/>
            </a:pPr>
            <a:endParaRPr lang="en-US" altLang="zh-CN" sz="1200" b="0" i="0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0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467956-C505-AF4B-B592-1921F5CA5DDB}" type="slidenum">
              <a:rPr kumimoji="0" lang="en-US" altLang="zh-CN" sz="1200"/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578C0-A46F-475F-BD6F-0EBB184A00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578C0-A46F-475F-BD6F-0EBB184A00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578C0-A46F-475F-BD6F-0EBB184A00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652327"/>
            <a:ext cx="7056107" cy="313932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35360" y="1248469"/>
            <a:ext cx="5088565" cy="438877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p"/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31800">
              <a:lnSpc>
                <a:spcPct val="100000"/>
              </a:lnSpc>
              <a:spcBef>
                <a:spcPts val="600"/>
              </a:spcBef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756285">
              <a:lnSpc>
                <a:spcPct val="100000"/>
              </a:lnSpc>
              <a:spcBef>
                <a:spcPts val="600"/>
              </a:spcBef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652327"/>
            <a:ext cx="7056107" cy="313932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35360" y="1248469"/>
            <a:ext cx="5088565" cy="438877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p"/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31800">
              <a:lnSpc>
                <a:spcPct val="100000"/>
              </a:lnSpc>
              <a:spcBef>
                <a:spcPts val="600"/>
              </a:spcBef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756285">
              <a:lnSpc>
                <a:spcPct val="100000"/>
              </a:lnSpc>
              <a:spcBef>
                <a:spcPts val="600"/>
              </a:spcBef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652327"/>
            <a:ext cx="7056107" cy="313932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35360" y="1248469"/>
            <a:ext cx="5088565" cy="438877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p"/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31800">
              <a:lnSpc>
                <a:spcPct val="100000"/>
              </a:lnSpc>
              <a:spcBef>
                <a:spcPts val="600"/>
              </a:spcBef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756285">
              <a:lnSpc>
                <a:spcPct val="100000"/>
              </a:lnSpc>
              <a:spcBef>
                <a:spcPts val="600"/>
              </a:spcBef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652327"/>
            <a:ext cx="7056107" cy="313932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35360" y="1248469"/>
            <a:ext cx="5088565" cy="438877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p"/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31800">
              <a:lnSpc>
                <a:spcPct val="100000"/>
              </a:lnSpc>
              <a:spcBef>
                <a:spcPts val="600"/>
              </a:spcBef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756285">
              <a:lnSpc>
                <a:spcPct val="100000"/>
              </a:lnSpc>
              <a:spcBef>
                <a:spcPts val="600"/>
              </a:spcBef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652327"/>
            <a:ext cx="7056107" cy="313932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35360" y="1248469"/>
            <a:ext cx="5088565" cy="438877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p"/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31800">
              <a:lnSpc>
                <a:spcPct val="100000"/>
              </a:lnSpc>
              <a:spcBef>
                <a:spcPts val="600"/>
              </a:spcBef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756285">
              <a:lnSpc>
                <a:spcPct val="100000"/>
              </a:lnSpc>
              <a:spcBef>
                <a:spcPts val="600"/>
              </a:spcBef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rgbClr val="00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49" y="6405444"/>
            <a:ext cx="1390651" cy="365125"/>
          </a:xfrm>
          <a:prstGeom prst="rect">
            <a:avLst/>
          </a:prstGeom>
        </p:spPr>
        <p:txBody>
          <a:bodyPr/>
          <a:lstStyle>
            <a:lvl1pPr algn="ctr">
              <a:defRPr sz="15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0000"/>
            <a:ext cx="10464800" cy="47089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10801349" y="6405444"/>
            <a:ext cx="1390651" cy="3651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10801349" y="6405444"/>
            <a:ext cx="1390651" cy="3651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0000"/>
            <a:ext cx="10464800" cy="47089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10801349" y="6405444"/>
            <a:ext cx="1390651" cy="3651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800" y="336966"/>
            <a:ext cx="10464800" cy="3139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1"/>
            <a:ext cx="5303520" cy="350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1"/>
            <a:ext cx="5303520" cy="350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10801349" y="6405444"/>
            <a:ext cx="1390651" cy="365125"/>
          </a:xfrm>
          <a:prstGeom prst="rect">
            <a:avLst/>
          </a:prstGeom>
        </p:spPr>
        <p:txBody>
          <a:bodyPr/>
          <a:lstStyle>
            <a:lvl1pPr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652327"/>
            <a:ext cx="7056107" cy="313932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35360" y="1248469"/>
            <a:ext cx="5088565" cy="438877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p"/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31800">
              <a:lnSpc>
                <a:spcPct val="100000"/>
              </a:lnSpc>
              <a:spcBef>
                <a:spcPts val="600"/>
              </a:spcBef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756285">
              <a:lnSpc>
                <a:spcPct val="100000"/>
              </a:lnSpc>
              <a:spcBef>
                <a:spcPts val="600"/>
              </a:spcBef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652327"/>
            <a:ext cx="7056107" cy="313932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35360" y="1248469"/>
            <a:ext cx="5088565" cy="438877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p"/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31800">
              <a:lnSpc>
                <a:spcPct val="100000"/>
              </a:lnSpc>
              <a:spcBef>
                <a:spcPts val="600"/>
              </a:spcBef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756285">
              <a:lnSpc>
                <a:spcPct val="100000"/>
              </a:lnSpc>
              <a:spcBef>
                <a:spcPts val="600"/>
              </a:spcBef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652327"/>
            <a:ext cx="7056107" cy="313932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35360" y="1248469"/>
            <a:ext cx="5088565" cy="438877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p"/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31800">
              <a:lnSpc>
                <a:spcPct val="100000"/>
              </a:lnSpc>
              <a:spcBef>
                <a:spcPts val="600"/>
              </a:spcBef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756285">
              <a:lnSpc>
                <a:spcPct val="100000"/>
              </a:lnSpc>
              <a:spcBef>
                <a:spcPts val="600"/>
              </a:spcBef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652327"/>
            <a:ext cx="7056107" cy="313932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35360" y="1248469"/>
            <a:ext cx="5088565" cy="438877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p"/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31800">
              <a:lnSpc>
                <a:spcPct val="100000"/>
              </a:lnSpc>
              <a:spcBef>
                <a:spcPts val="600"/>
              </a:spcBef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756285">
              <a:lnSpc>
                <a:spcPct val="100000"/>
              </a:lnSpc>
              <a:spcBef>
                <a:spcPts val="600"/>
              </a:spcBef>
              <a:defRPr sz="12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40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48136" y="51042"/>
            <a:ext cx="656987" cy="65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接连接符 16"/>
          <p:cNvCxnSpPr/>
          <p:nvPr userDrawn="1"/>
        </p:nvCxnSpPr>
        <p:spPr>
          <a:xfrm>
            <a:off x="0" y="756460"/>
            <a:ext cx="12192000" cy="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 userDrawn="1"/>
        </p:nvSpPr>
        <p:spPr>
          <a:xfrm>
            <a:off x="11732261" y="6513607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fld id="{112CCA85-3D2C-4D2E-97E5-5FA00D7F5DB2}" type="slidenum">
              <a:rPr lang="zh-CN" altLang="en-US" sz="2000" b="0" smtClean="0">
                <a:solidFill>
                  <a:srgbClr val="002060"/>
                </a:solidFill>
              </a:rPr>
            </a:fld>
            <a:endParaRPr lang="zh-CN" altLang="en-US" sz="2000" b="0" dirty="0">
              <a:solidFill>
                <a:srgbClr val="00206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292100" indent="-292100" algn="l" rtl="0" eaLnBrk="0" fontAlgn="base" hangingPunct="0">
        <a:lnSpc>
          <a:spcPct val="95000"/>
        </a:lnSpc>
        <a:spcBef>
          <a:spcPct val="60000"/>
        </a:spcBef>
        <a:spcAft>
          <a:spcPct val="15000"/>
        </a:spcAft>
        <a:buClr>
          <a:srgbClr val="999999"/>
        </a:buClr>
        <a:buSzPct val="80000"/>
        <a:buFont typeface="Arial" panose="020B0604020202020204" pitchFamily="34" charset="0"/>
        <a:buChar char="►"/>
        <a:defRPr sz="24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794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rgbClr val="999999"/>
        </a:buClr>
        <a:buFont typeface="Arial" panose="020B0604020202020204" pitchFamily="34" charset="0"/>
        <a:buChar char="●"/>
        <a:defRPr sz="2000">
          <a:solidFill>
            <a:schemeClr val="accent1"/>
          </a:solidFill>
          <a:latin typeface="+mn-lt"/>
        </a:defRPr>
      </a:lvl2pPr>
      <a:lvl3pPr marL="1024255" indent="-224155" algn="l" rtl="0" eaLnBrk="0" fontAlgn="base" hangingPunct="0">
        <a:lnSpc>
          <a:spcPct val="95000"/>
        </a:lnSpc>
        <a:spcBef>
          <a:spcPct val="40000"/>
        </a:spcBef>
        <a:spcAft>
          <a:spcPct val="0"/>
        </a:spcAft>
        <a:buClr>
          <a:srgbClr val="999999"/>
        </a:buClr>
        <a:buFont typeface="Arial" panose="020B0604020202020204" pitchFamily="34" charset="0"/>
        <a:buChar char="○"/>
        <a:defRPr>
          <a:solidFill>
            <a:schemeClr val="accent1"/>
          </a:solidFill>
          <a:latin typeface="+mn-lt"/>
        </a:defRPr>
      </a:lvl3pPr>
      <a:lvl4pPr marL="1371600" indent="-233680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SzPct val="120000"/>
        <a:buFont typeface="Arial" panose="020B0604020202020204" pitchFamily="34" charset="0"/>
        <a:buChar char="+"/>
        <a:defRPr sz="1600">
          <a:solidFill>
            <a:schemeClr val="accent1"/>
          </a:solidFill>
          <a:latin typeface="+mn-lt"/>
        </a:defRPr>
      </a:lvl4pPr>
      <a:lvl5pPr marL="1710055" indent="-224155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anose="020B0604020202020204" pitchFamily="34" charset="0"/>
        <a:buChar char="–"/>
        <a:defRPr sz="1600">
          <a:solidFill>
            <a:schemeClr val="accent1"/>
          </a:solidFill>
          <a:latin typeface="+mn-lt"/>
        </a:defRPr>
      </a:lvl5pPr>
      <a:lvl6pPr marL="2167255" indent="-224155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anose="020B0604020202020204" pitchFamily="34" charset="0"/>
        <a:buChar char="–"/>
        <a:defRPr sz="1600">
          <a:solidFill>
            <a:schemeClr val="accent1"/>
          </a:solidFill>
          <a:latin typeface="+mn-lt"/>
        </a:defRPr>
      </a:lvl6pPr>
      <a:lvl7pPr marL="2624455" indent="-224155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anose="020B0604020202020204" pitchFamily="34" charset="0"/>
        <a:buChar char="–"/>
        <a:defRPr sz="1600">
          <a:solidFill>
            <a:schemeClr val="accent1"/>
          </a:solidFill>
          <a:latin typeface="+mn-lt"/>
        </a:defRPr>
      </a:lvl7pPr>
      <a:lvl8pPr marL="3081655" indent="-224155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anose="020B0604020202020204" pitchFamily="34" charset="0"/>
        <a:buChar char="–"/>
        <a:defRPr sz="1600">
          <a:solidFill>
            <a:schemeClr val="accent1"/>
          </a:solidFill>
          <a:latin typeface="+mn-lt"/>
        </a:defRPr>
      </a:lvl8pPr>
      <a:lvl9pPr marL="3538855" indent="-224155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anose="020B0604020202020204" pitchFamily="34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rgbClr val="00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TextBox 2"/>
          <p:cNvSpPr txBox="1"/>
          <p:nvPr userDrawn="1"/>
        </p:nvSpPr>
        <p:spPr>
          <a:xfrm>
            <a:off x="63620" y="6546679"/>
            <a:ext cx="389878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微软雅黑" panose="020B0503020204020204" pitchFamily="34" charset="-122"/>
                <a:ea typeface="+mn-ea"/>
              </a:rPr>
              <a:t>专知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微软雅黑" panose="020B0503020204020204" pitchFamily="34" charset="-122"/>
                <a:ea typeface="+mn-ea"/>
              </a:rPr>
              <a:t>-</a:t>
            </a: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微软雅黑" panose="020B0503020204020204" pitchFamily="34" charset="-122"/>
                <a:ea typeface="+mn-ea"/>
              </a:rPr>
              <a:t>深度学习：基础到实战</a:t>
            </a:r>
            <a:endParaRPr kumimoji="0" lang="zh-CN" altLang="en-US" sz="1050" b="1" i="0" u="none" strike="noStrike" cap="none" normalizeH="0" baseline="0" dirty="0">
              <a:ln>
                <a:noFill/>
              </a:ln>
              <a:solidFill>
                <a:srgbClr val="006000"/>
              </a:solidFill>
              <a:effectLst/>
              <a:latin typeface="微软雅黑" panose="020B0503020204020204" pitchFamily="34" charset="-122"/>
              <a:ea typeface="+mn-ea"/>
            </a:endParaRPr>
          </a:p>
        </p:txBody>
      </p:sp>
      <p:sp>
        <p:nvSpPr>
          <p:cNvPr id="11" name="TextBox 2"/>
          <p:cNvSpPr txBox="1"/>
          <p:nvPr userDrawn="1"/>
        </p:nvSpPr>
        <p:spPr>
          <a:xfrm>
            <a:off x="5725563" y="6546633"/>
            <a:ext cx="2251432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050" b="1" dirty="0">
                <a:solidFill>
                  <a:srgbClr val="006000"/>
                </a:solidFill>
                <a:latin typeface="微软雅黑" panose="020B0503020204020204" pitchFamily="34" charset="-122"/>
                <a:ea typeface="+mn-ea"/>
              </a:rPr>
              <a:t>www.zhuanzhi.ai</a:t>
            </a:r>
            <a:endParaRPr lang="en-US" altLang="zh-CN" sz="1050" b="1" dirty="0">
              <a:solidFill>
                <a:srgbClr val="006000"/>
              </a:solidFill>
              <a:latin typeface="微软雅黑" panose="020B0503020204020204" pitchFamily="34" charset="-122"/>
              <a:ea typeface="+mn-ea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gray">
          <a:xfrm>
            <a:off x="1" y="6475523"/>
            <a:ext cx="11226675" cy="0"/>
          </a:xfrm>
          <a:prstGeom prst="line">
            <a:avLst/>
          </a:prstGeom>
          <a:noFill/>
          <a:ln w="44450">
            <a:solidFill>
              <a:srgbClr val="006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3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10801349" y="6405444"/>
            <a:ext cx="1390651" cy="365125"/>
          </a:xfrm>
          <a:prstGeom prst="rect">
            <a:avLst/>
          </a:prstGeom>
        </p:spPr>
        <p:txBody>
          <a:bodyPr/>
          <a:lstStyle>
            <a:lvl1pPr algn="ctr">
              <a:defRPr sz="15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0" Type="http://schemas.openxmlformats.org/officeDocument/2006/relationships/notesSlide" Target="../notesSlides/notesSlide16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ideo" Target="../media/media2.wmv"/><Relationship Id="rId8" Type="http://schemas.openxmlformats.org/officeDocument/2006/relationships/image" Target="../media/image78.png"/><Relationship Id="rId7" Type="http://schemas.microsoft.com/office/2007/relationships/media" Target="../media/media1.wmv"/><Relationship Id="rId6" Type="http://schemas.openxmlformats.org/officeDocument/2006/relationships/video" Target="../media/media1.wmv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79.png"/><Relationship Id="rId10" Type="http://schemas.microsoft.com/office/2007/relationships/media" Target="../media/media2.wmv"/><Relationship Id="rId1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jpeg"/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jpeg"/><Relationship Id="rId3" Type="http://schemas.openxmlformats.org/officeDocument/2006/relationships/image" Target="../media/image89.png"/><Relationship Id="rId2" Type="http://schemas.openxmlformats.org/officeDocument/2006/relationships/image" Target="../media/image98.jpeg"/><Relationship Id="rId1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3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5.png"/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1.png"/><Relationship Id="rId1" Type="http://schemas.openxmlformats.org/officeDocument/2006/relationships/image" Target="../media/image11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1.png"/><Relationship Id="rId1" Type="http://schemas.openxmlformats.org/officeDocument/2006/relationships/image" Target="../media/image11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9.emf"/><Relationship Id="rId1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53.jpeg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microsoft.com/office/2007/relationships/media" Target="../media/media3.wmv"/><Relationship Id="rId3" Type="http://schemas.openxmlformats.org/officeDocument/2006/relationships/video" Target="../media/media3.wmv"/><Relationship Id="rId2" Type="http://schemas.openxmlformats.org/officeDocument/2006/relationships/image" Target="../media/image150.jpeg"/><Relationship Id="rId13" Type="http://schemas.openxmlformats.org/officeDocument/2006/relationships/notesSlide" Target="../notesSlides/notesSlide6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7.png"/><Relationship Id="rId10" Type="http://schemas.openxmlformats.org/officeDocument/2006/relationships/image" Target="../media/image156.jpeg"/><Relationship Id="rId1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590800" y="3620591"/>
            <a:ext cx="7010400" cy="1002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北京交通大学  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0" y="1975922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hangingPunct="0">
              <a:lnSpc>
                <a:spcPct val="90000"/>
              </a:lnSpc>
              <a:spcAft>
                <a:spcPct val="20000"/>
              </a:spcAft>
              <a:defRPr sz="3200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2pPr>
            <a:lvl3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3pPr>
            <a:lvl4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4pPr>
            <a:lvl5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5pPr>
            <a:lvl6pPr marL="4572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6pPr>
            <a:lvl7pPr marL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7pPr>
            <a:lvl8pPr marL="13716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8pPr>
            <a:lvl9pPr marL="18288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9pPr>
          </a:lstStyle>
          <a:p>
            <a:pPr algn="ctr" fontAlgn="auto">
              <a:spcBef>
                <a:spcPts val="0"/>
              </a:spcBef>
              <a:buClrTx/>
              <a:buSzTx/>
              <a:buNone/>
            </a:pPr>
            <a:r>
              <a:rPr lang="zh-CN" altLang="en-US" sz="6000" dirty="0">
                <a:solidFill>
                  <a:srgbClr val="0000FF"/>
                </a:solidFill>
              </a:rPr>
              <a:t>第一讲  绪论</a:t>
            </a:r>
            <a:endParaRPr lang="en-US" altLang="zh-CN" sz="6000" dirty="0">
              <a:solidFill>
                <a:srgbClr val="0000FF"/>
              </a:solidFill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81388" y="92606"/>
            <a:ext cx="106915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标题 1"/>
          <p:cNvSpPr txBox="1"/>
          <p:nvPr/>
        </p:nvSpPr>
        <p:spPr>
          <a:xfrm>
            <a:off x="6864015" y="111980"/>
            <a:ext cx="5213684" cy="1002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北京交通大学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深度学习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课件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0000"/>
            <a:ext cx="7848600" cy="470898"/>
          </a:xfrm>
        </p:spPr>
        <p:txBody>
          <a:bodyPr/>
          <a:lstStyle/>
          <a:p>
            <a:r>
              <a:rPr lang="zh-CN" altLang="en-US" dirty="0"/>
              <a:t>人工智能的三个层面</a:t>
            </a:r>
            <a:endParaRPr lang="zh-CN" altLang="en-US" dirty="0"/>
          </a:p>
        </p:txBody>
      </p:sp>
      <p:grpSp>
        <p:nvGrpSpPr>
          <p:cNvPr id="3" name="组合 24"/>
          <p:cNvGrpSpPr/>
          <p:nvPr/>
        </p:nvGrpSpPr>
        <p:grpSpPr bwMode="auto">
          <a:xfrm>
            <a:off x="1904610" y="4155198"/>
            <a:ext cx="2733675" cy="1087784"/>
            <a:chOff x="1871387" y="3325188"/>
            <a:chExt cx="2732638" cy="612630"/>
          </a:xfrm>
        </p:grpSpPr>
        <p:sp>
          <p:nvSpPr>
            <p:cNvPr id="4" name="矩形 3"/>
            <p:cNvSpPr/>
            <p:nvPr/>
          </p:nvSpPr>
          <p:spPr>
            <a:xfrm>
              <a:off x="1871387" y="3677812"/>
              <a:ext cx="2732638" cy="260006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None/>
                <a:defRPr/>
              </a:pPr>
              <a:r>
                <a:rPr lang="zh-CN" altLang="en-US" sz="2400" dirty="0"/>
                <a:t>能存能算</a:t>
              </a:r>
              <a:endParaRPr lang="zh-CN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2116718" y="3325188"/>
              <a:ext cx="2241974" cy="294673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None/>
                <a:defRPr/>
              </a:pPr>
              <a:r>
                <a:rPr lang="zh-CN" altLang="en-US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计算智能</a:t>
              </a:r>
              <a:endParaRPr lang="zh-CN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6" name="组合 36"/>
          <p:cNvGrpSpPr/>
          <p:nvPr/>
        </p:nvGrpSpPr>
        <p:grpSpPr bwMode="auto">
          <a:xfrm>
            <a:off x="4638284" y="4155198"/>
            <a:ext cx="3212972" cy="1087784"/>
            <a:chOff x="1871388" y="3325188"/>
            <a:chExt cx="2732638" cy="1088650"/>
          </a:xfrm>
        </p:grpSpPr>
        <p:sp>
          <p:nvSpPr>
            <p:cNvPr id="7" name="矩形 6"/>
            <p:cNvSpPr/>
            <p:nvPr/>
          </p:nvSpPr>
          <p:spPr>
            <a:xfrm>
              <a:off x="1871388" y="3951805"/>
              <a:ext cx="2732638" cy="462033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None/>
                <a:defRPr/>
              </a:pPr>
              <a:r>
                <a:rPr lang="zh-CN" altLang="en-US" sz="2400" dirty="0"/>
                <a:t>能听会说、能看会认</a:t>
              </a:r>
              <a:endParaRPr lang="zh-CN" altLang="en-US" sz="24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116718" y="3325188"/>
              <a:ext cx="2241974" cy="523637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None/>
                <a:defRPr/>
              </a:pPr>
              <a:r>
                <a:rPr lang="zh-CN" altLang="en-US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感知智能</a:t>
              </a:r>
              <a:endParaRPr lang="zh-CN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9" name="组合 39"/>
          <p:cNvGrpSpPr/>
          <p:nvPr/>
        </p:nvGrpSpPr>
        <p:grpSpPr bwMode="auto">
          <a:xfrm>
            <a:off x="8038844" y="4155198"/>
            <a:ext cx="2733675" cy="1112294"/>
            <a:chOff x="2004261" y="3325188"/>
            <a:chExt cx="2732638" cy="754738"/>
          </a:xfrm>
        </p:grpSpPr>
        <p:sp>
          <p:nvSpPr>
            <p:cNvPr id="10" name="矩形 9"/>
            <p:cNvSpPr/>
            <p:nvPr/>
          </p:nvSpPr>
          <p:spPr>
            <a:xfrm>
              <a:off x="2004261" y="3766667"/>
              <a:ext cx="2732638" cy="313259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None/>
                <a:defRPr/>
              </a:pPr>
              <a:r>
                <a:rPr lang="zh-CN" altLang="en-US" sz="2400" dirty="0"/>
                <a:t>能理解，会思考</a:t>
              </a:r>
              <a:endParaRPr lang="zh-CN" altLang="en-US" sz="2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116718" y="3325188"/>
              <a:ext cx="2241974" cy="355027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None/>
                <a:defRPr/>
              </a:pPr>
              <a:r>
                <a:rPr lang="zh-CN" altLang="en-US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认知智能</a:t>
              </a:r>
              <a:endParaRPr lang="zh-CN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pic>
        <p:nvPicPr>
          <p:cNvPr id="12" name="图片占位符 15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2173646" y="1981201"/>
            <a:ext cx="2195602" cy="1613881"/>
          </a:xfrm>
          <a:prstGeom prst="rect">
            <a:avLst/>
          </a:prstGeom>
        </p:spPr>
      </p:pic>
      <p:pic>
        <p:nvPicPr>
          <p:cNvPr id="13" name="图片占位符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123842" y="1961589"/>
            <a:ext cx="2195602" cy="1613881"/>
          </a:xfrm>
          <a:prstGeom prst="rect">
            <a:avLst/>
          </a:prstGeom>
        </p:spPr>
      </p:pic>
      <p:pic>
        <p:nvPicPr>
          <p:cNvPr id="14" name="图片占位符 21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068818" y="1950753"/>
            <a:ext cx="2296267" cy="162571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752600" y="1559418"/>
            <a:ext cx="724618" cy="690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zh-CN" altLang="en-US" sz="2000" b="1" dirty="0"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第一层面</a:t>
            </a:r>
            <a:endParaRPr kumimoji="1" lang="zh-CN" altLang="en-US" sz="2000" b="1" dirty="0"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63218" y="1559418"/>
            <a:ext cx="724618" cy="69056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zh-CN" altLang="en-US" sz="2000" b="1" dirty="0"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第二层面</a:t>
            </a:r>
            <a:endParaRPr kumimoji="1" lang="zh-CN" altLang="en-US" sz="2000" b="1" dirty="0"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72400" y="1559418"/>
            <a:ext cx="724618" cy="69056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zh-CN" altLang="en-US" sz="2000" b="1" dirty="0"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第三层面</a:t>
            </a:r>
            <a:endParaRPr kumimoji="1" lang="zh-CN" altLang="en-US" sz="2000" b="1" dirty="0"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/>
          <p:nvPr/>
        </p:nvSpPr>
        <p:spPr bwMode="auto">
          <a:xfrm>
            <a:off x="838200" y="46876"/>
            <a:ext cx="7122736" cy="62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rmAutofit fontScale="97500"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人工智能第一个层面</a:t>
            </a:r>
            <a:r>
              <a:rPr lang="en-US" altLang="zh-CN" kern="0" dirty="0"/>
              <a:t>-</a:t>
            </a:r>
            <a:r>
              <a:rPr lang="zh-CN" altLang="en-US" kern="0" dirty="0"/>
              <a:t>计算智能</a:t>
            </a:r>
            <a:endParaRPr lang="zh-CN" altLang="en-US" kern="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990600" y="4277591"/>
            <a:ext cx="3608332" cy="446809"/>
            <a:chOff x="8475486" y="5465533"/>
            <a:chExt cx="3222983" cy="523009"/>
          </a:xfrm>
        </p:grpSpPr>
        <p:sp>
          <p:nvSpPr>
            <p:cNvPr id="21" name="平行四边形 20"/>
            <p:cNvSpPr/>
            <p:nvPr/>
          </p:nvSpPr>
          <p:spPr>
            <a:xfrm>
              <a:off x="8640944" y="5465533"/>
              <a:ext cx="3057525" cy="523009"/>
            </a:xfrm>
            <a:prstGeom prst="parallelogram">
              <a:avLst>
                <a:gd name="adj" fmla="val 35927"/>
              </a:avLst>
            </a:prstGeom>
            <a:solidFill>
              <a:srgbClr val="002060"/>
            </a:solidFill>
            <a:ln w="28575">
              <a:solidFill>
                <a:srgbClr val="FBB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zh-CN" altLang="en-US" sz="2400"/>
            </a:p>
          </p:txBody>
        </p:sp>
        <p:sp>
          <p:nvSpPr>
            <p:cNvPr id="22" name="TextBox 2"/>
            <p:cNvSpPr txBox="1"/>
            <p:nvPr/>
          </p:nvSpPr>
          <p:spPr>
            <a:xfrm>
              <a:off x="8475486" y="5526982"/>
              <a:ext cx="3222983" cy="43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能存储会计算</a:t>
              </a:r>
              <a:endParaRPr 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827650" y="5485741"/>
              <a:ext cx="1287485" cy="4683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2000" b="1" dirty="0">
                  <a:gradFill>
                    <a:gsLst>
                      <a:gs pos="0">
                        <a:srgbClr val="F9B33E"/>
                      </a:gs>
                      <a:gs pos="100000">
                        <a:srgbClr val="F26E22"/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计算智能   </a:t>
              </a:r>
              <a:endParaRPr lang="zh-CN" altLang="en-US" sz="2400" dirty="0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045655" y="1077190"/>
            <a:ext cx="3760576" cy="2961409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935263" y="990600"/>
            <a:ext cx="5719468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计算机具有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快速计算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记忆存储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）“深蓝”重量达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吨，有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个节点，每个节点有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块专门为进行国际象棋对弈设计的处理器，平均运算速度为每秒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万步。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）深蓝算法的核心是基于</a:t>
            </a:r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暴力穷举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：生成所有可能的走法，然后执行尽可能深的搜索，并不断对局面进行评估，尝试找出最佳走法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05400" y="1979269"/>
            <a:ext cx="5410200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400" dirty="0">
                <a:latin typeface="+mj-lt"/>
                <a:ea typeface="黑体" panose="02010609060101010101" pitchFamily="49" charset="-122"/>
              </a:rPr>
              <a:t>1996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年首次对决中，国际象棋大师卡斯帕罗夫以</a:t>
            </a:r>
            <a:r>
              <a:rPr lang="en-US" altLang="zh-CN" sz="2400" dirty="0">
                <a:latin typeface="+mj-lt"/>
                <a:ea typeface="黑体" panose="02010609060101010101" pitchFamily="49" charset="-122"/>
              </a:rPr>
              <a:t>4:2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的战绩击败</a:t>
            </a:r>
            <a:r>
              <a:rPr lang="en-US" altLang="zh-CN" sz="2400" dirty="0">
                <a:latin typeface="+mj-lt"/>
                <a:ea typeface="黑体" panose="02010609060101010101" pitchFamily="49" charset="-122"/>
              </a:rPr>
              <a:t>IBM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深蓝。但在</a:t>
            </a:r>
            <a:r>
              <a:rPr lang="en-US" altLang="zh-CN" sz="2400" dirty="0">
                <a:latin typeface="+mj-lt"/>
                <a:ea typeface="黑体" panose="02010609060101010101" pitchFamily="49" charset="-122"/>
              </a:rPr>
              <a:t>1997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年，他输给了卷土重来的“深蓝”</a:t>
            </a:r>
            <a:r>
              <a:rPr lang="zh-CN" altLang="en-US" sz="2000" dirty="0">
                <a:latin typeface="+mj-lt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latin typeface="+mj-lt"/>
                <a:ea typeface="黑体" panose="02010609060101010101" pitchFamily="49" charset="-122"/>
              </a:rPr>
              <a:t>Deeper Blue</a:t>
            </a:r>
            <a:r>
              <a:rPr lang="zh-CN" altLang="en-US" sz="2000" dirty="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000" dirty="0"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u=2487454828,2168881420&amp;fm=11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5488" y="3699006"/>
            <a:ext cx="3716898" cy="1970008"/>
          </a:xfrm>
          <a:prstGeom prst="flowChartInputOutpu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平行四边形 16"/>
          <p:cNvSpPr/>
          <p:nvPr/>
        </p:nvSpPr>
        <p:spPr>
          <a:xfrm>
            <a:off x="909146" y="4331789"/>
            <a:ext cx="2396980" cy="621211"/>
          </a:xfrm>
          <a:prstGeom prst="parallelogram">
            <a:avLst>
              <a:gd name="adj" fmla="val 35927"/>
            </a:avLst>
          </a:prstGeom>
          <a:solidFill>
            <a:srgbClr val="002060"/>
          </a:solidFill>
          <a:ln w="28575">
            <a:solidFill>
              <a:srgbClr val="FBB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/>
          </a:p>
        </p:txBody>
      </p:sp>
      <p:sp>
        <p:nvSpPr>
          <p:cNvPr id="18" name="TextBox 2"/>
          <p:cNvSpPr txBox="1"/>
          <p:nvPr/>
        </p:nvSpPr>
        <p:spPr>
          <a:xfrm>
            <a:off x="978508" y="3778030"/>
            <a:ext cx="252669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None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None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能听会说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能看会认</a:t>
            </a:r>
            <a:endParaRPr 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23230" y="4442695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800" b="1" dirty="0">
                <a:gradFill>
                  <a:gsLst>
                    <a:gs pos="0">
                      <a:srgbClr val="F9B33E"/>
                    </a:gs>
                    <a:gs pos="100000">
                      <a:srgbClr val="F26E2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感知智能 </a:t>
            </a:r>
            <a:endParaRPr lang="zh-CN" altLang="en-US" sz="2100" dirty="0"/>
          </a:p>
        </p:txBody>
      </p:sp>
      <p:sp>
        <p:nvSpPr>
          <p:cNvPr id="20" name="内容占位符 2"/>
          <p:cNvSpPr txBox="1"/>
          <p:nvPr/>
        </p:nvSpPr>
        <p:spPr>
          <a:xfrm>
            <a:off x="3505200" y="5884446"/>
            <a:ext cx="4546054" cy="355997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5">
                <a:solidFill>
                  <a:schemeClr val="tx1"/>
                </a:solidFill>
                <a:latin typeface="+mn-lt"/>
                <a:ea typeface="+mn-ea"/>
                <a:cs typeface="+mn-cs"/>
                <a:sym typeface="Verdana" panose="020B0604030504040204" pitchFamily="34" charset="0"/>
              </a:defRPr>
            </a:lvl1pPr>
            <a:lvl2pPr marL="9906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2pPr>
            <a:lvl3pPr marL="15240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3pPr>
            <a:lvl4pPr marL="21336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4pPr>
            <a:lvl5pPr marL="27432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5pPr>
            <a:lvl6pPr marL="33528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6pPr>
            <a:lvl7pPr marL="39624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7pPr>
            <a:lvl8pPr marL="45720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8pPr>
            <a:lvl9pPr marL="51816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9pPr>
          </a:lstStyle>
          <a:p>
            <a:pPr marL="0" indent="0" algn="ctr">
              <a:buNone/>
            </a:pPr>
            <a:r>
              <a:rPr kumimoji="1" lang="zh-CN" altLang="en-US" sz="1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类似于人的视觉、听觉、触觉等感知能力</a:t>
            </a:r>
            <a:endParaRPr kumimoji="1" lang="zh-CN" altLang="en-US" sz="1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8" y="1518625"/>
            <a:ext cx="3894112" cy="2235075"/>
          </a:xfrm>
          <a:prstGeom prst="parallelogram">
            <a:avLst>
              <a:gd name="adj" fmla="val 33925"/>
            </a:avLst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099013" y="3686770"/>
            <a:ext cx="3461825" cy="1970008"/>
          </a:xfrm>
          <a:prstGeom prst="parallelogram">
            <a:avLst>
              <a:gd name="adj" fmla="val 37812"/>
            </a:avLst>
          </a:prstGeom>
        </p:spPr>
      </p:pic>
      <p:pic>
        <p:nvPicPr>
          <p:cNvPr id="23" name="Picture 2" descr="Image result for self-driving cars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406415" y="1401742"/>
            <a:ext cx="3422771" cy="227293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amazon echo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7772400" y="1341840"/>
            <a:ext cx="2974794" cy="223109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标题 1"/>
          <p:cNvSpPr txBox="1"/>
          <p:nvPr/>
        </p:nvSpPr>
        <p:spPr bwMode="auto">
          <a:xfrm>
            <a:off x="914400" y="46876"/>
            <a:ext cx="7232861" cy="62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rmAutofit fontScale="97500"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人工智能第二个层面</a:t>
            </a:r>
            <a:r>
              <a:rPr lang="en-US" altLang="zh-CN" kern="0" dirty="0"/>
              <a:t>-</a:t>
            </a:r>
            <a:r>
              <a:rPr lang="zh-CN" altLang="en-US" kern="0" dirty="0"/>
              <a:t>感知智能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1620387" y="2567965"/>
            <a:ext cx="1741642" cy="150414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5100" y="1484708"/>
            <a:ext cx="3587425" cy="2983881"/>
          </a:xfrm>
          <a:prstGeom prst="parallelogram">
            <a:avLst>
              <a:gd name="adj" fmla="val 32828"/>
            </a:avLst>
          </a:prstGeom>
        </p:spPr>
      </p:pic>
      <p:grpSp>
        <p:nvGrpSpPr>
          <p:cNvPr id="8" name="组合 7"/>
          <p:cNvGrpSpPr/>
          <p:nvPr/>
        </p:nvGrpSpPr>
        <p:grpSpPr>
          <a:xfrm>
            <a:off x="6787844" y="4572000"/>
            <a:ext cx="3346756" cy="431483"/>
            <a:chOff x="8335065" y="5467408"/>
            <a:chExt cx="4269036" cy="575311"/>
          </a:xfrm>
        </p:grpSpPr>
        <p:sp>
          <p:nvSpPr>
            <p:cNvPr id="9" name="平行四边形 8"/>
            <p:cNvSpPr/>
            <p:nvPr/>
          </p:nvSpPr>
          <p:spPr>
            <a:xfrm>
              <a:off x="8452659" y="5467408"/>
              <a:ext cx="4142252" cy="575311"/>
            </a:xfrm>
            <a:prstGeom prst="parallelogram">
              <a:avLst>
                <a:gd name="adj" fmla="val 35927"/>
              </a:avLst>
            </a:prstGeom>
            <a:solidFill>
              <a:srgbClr val="002060"/>
            </a:solidFill>
            <a:ln w="28575">
              <a:solidFill>
                <a:srgbClr val="FBB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zh-CN" altLang="en-US" sz="2400"/>
            </a:p>
          </p:txBody>
        </p:sp>
        <p:sp>
          <p:nvSpPr>
            <p:cNvPr id="10" name="TextBox 2"/>
            <p:cNvSpPr txBox="1"/>
            <p:nvPr/>
          </p:nvSpPr>
          <p:spPr>
            <a:xfrm>
              <a:off x="8335065" y="5533501"/>
              <a:ext cx="4269036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能理解、思考、决策</a:t>
              </a:r>
              <a:endPara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597063" y="5501484"/>
              <a:ext cx="1642343" cy="53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2000" b="1" dirty="0">
                  <a:gradFill>
                    <a:gsLst>
                      <a:gs pos="0">
                        <a:srgbClr val="F9B33E"/>
                      </a:gs>
                      <a:gs pos="100000">
                        <a:srgbClr val="F26E22"/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认知智能 </a:t>
              </a:r>
              <a:endParaRPr lang="zh-CN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554983" y="42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None/>
            </a:pPr>
            <a:r>
              <a:rPr lang="zh-CN" altLang="en-US" sz="1800" b="1" dirty="0">
                <a:gradFill>
                  <a:gsLst>
                    <a:gs pos="0">
                      <a:srgbClr val="F9B33E"/>
                    </a:gs>
                    <a:gs pos="100000">
                      <a:srgbClr val="F26E2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知识理解</a:t>
            </a:r>
            <a:endParaRPr lang="zh-CN" altLang="en-US" sz="2100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17130" y="42741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None/>
            </a:pPr>
            <a:r>
              <a:rPr lang="zh-CN" altLang="en-US" sz="1800" b="1" dirty="0">
                <a:gradFill>
                  <a:gsLst>
                    <a:gs pos="0">
                      <a:srgbClr val="F9B33E"/>
                    </a:gs>
                    <a:gs pos="100000">
                      <a:srgbClr val="F26E2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决策思考</a:t>
            </a:r>
            <a:endParaRPr lang="zh-CN" altLang="en-US" sz="2100" dirty="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35897" y="426683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None/>
            </a:pPr>
            <a:r>
              <a:rPr lang="zh-CN" altLang="en-US" sz="1800" b="1" dirty="0">
                <a:gradFill>
                  <a:gsLst>
                    <a:gs pos="0">
                      <a:srgbClr val="F9B33E"/>
                    </a:gs>
                    <a:gs pos="100000">
                      <a:srgbClr val="F26E2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逻辑推理</a:t>
            </a:r>
            <a:endParaRPr lang="zh-CN" altLang="en-US" sz="2100" dirty="0">
              <a:solidFill>
                <a:srgbClr val="FFFFFF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3253331" y="5379719"/>
            <a:ext cx="4527598" cy="355997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5">
                <a:solidFill>
                  <a:schemeClr val="tx1"/>
                </a:solidFill>
                <a:latin typeface="+mn-lt"/>
                <a:ea typeface="+mn-ea"/>
                <a:cs typeface="+mn-cs"/>
                <a:sym typeface="Verdana" panose="020B0604030504040204" pitchFamily="34" charset="0"/>
              </a:defRPr>
            </a:lvl1pPr>
            <a:lvl2pPr marL="9906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2pPr>
            <a:lvl3pPr marL="15240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3pPr>
            <a:lvl4pPr marL="21336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4pPr>
            <a:lvl5pPr marL="27432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5pPr>
            <a:lvl6pPr marL="33528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6pPr>
            <a:lvl7pPr marL="39624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7pPr>
            <a:lvl8pPr marL="45720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8pPr>
            <a:lvl9pPr marL="5181600" indent="-304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>
                <a:solidFill>
                  <a:schemeClr val="tx1"/>
                </a:solidFill>
                <a:latin typeface="+mn-lt"/>
                <a:ea typeface="+mn-ea"/>
                <a:sym typeface="Verdana" panose="020B0604030504040204" pitchFamily="34" charset="0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概念、意识、观念都是认知智能的表现</a:t>
            </a:r>
            <a:endParaRPr kumimoji="1" lang="zh-CN" altLang="en-US" sz="1600" b="1" dirty="0"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884754" y="2501354"/>
            <a:ext cx="2201847" cy="16502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390932" y="2488515"/>
            <a:ext cx="1955736" cy="1663046"/>
          </a:xfrm>
          <a:prstGeom prst="parallelogram">
            <a:avLst>
              <a:gd name="adj" fmla="val 31357"/>
            </a:avLst>
          </a:prstGeom>
        </p:spPr>
      </p:pic>
      <p:sp>
        <p:nvSpPr>
          <p:cNvPr id="19" name="标题 1"/>
          <p:cNvSpPr txBox="1"/>
          <p:nvPr/>
        </p:nvSpPr>
        <p:spPr bwMode="auto">
          <a:xfrm>
            <a:off x="914400" y="46876"/>
            <a:ext cx="7198936" cy="62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normAutofit fontScale="97500"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人工智能第三个层面</a:t>
            </a:r>
            <a:r>
              <a:rPr lang="en-US" altLang="zh-CN" kern="0" dirty="0"/>
              <a:t>-</a:t>
            </a:r>
            <a:r>
              <a:rPr lang="zh-CN" altLang="en-US" kern="0" dirty="0"/>
              <a:t>认知智能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>
            <a:grpSpLocks noChangeAspect="1"/>
          </p:cNvGrpSpPr>
          <p:nvPr/>
        </p:nvGrpSpPr>
        <p:grpSpPr>
          <a:xfrm>
            <a:off x="1066800" y="2165930"/>
            <a:ext cx="1619981" cy="1590466"/>
            <a:chOff x="2361468" y="2763711"/>
            <a:chExt cx="1631434" cy="1565744"/>
          </a:xfrm>
        </p:grpSpPr>
        <p:sp>
          <p:nvSpPr>
            <p:cNvPr id="45" name="椭圆 44"/>
            <p:cNvSpPr>
              <a:spLocks noChangeAspect="1"/>
            </p:cNvSpPr>
            <p:nvPr/>
          </p:nvSpPr>
          <p:spPr bwMode="auto">
            <a:xfrm>
              <a:off x="2394313" y="2763711"/>
              <a:ext cx="1565744" cy="1565744"/>
            </a:xfrm>
            <a:prstGeom prst="ellipse">
              <a:avLst/>
            </a:prstGeom>
            <a:solidFill>
              <a:srgbClr val="0066CC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/>
            <a:lstStyle/>
            <a:p>
              <a:pPr defTabSz="685800">
                <a:spcBef>
                  <a:spcPct val="0"/>
                </a:spcBef>
                <a:buClrTx/>
                <a:buSzTx/>
                <a:buNone/>
              </a:pPr>
              <a:endParaRPr lang="zh-CN" altLang="en-US" sz="1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TextBox 203"/>
            <p:cNvSpPr txBox="1">
              <a:spLocks noChangeArrowheads="1"/>
            </p:cNvSpPr>
            <p:nvPr/>
          </p:nvSpPr>
          <p:spPr bwMode="auto">
            <a:xfrm>
              <a:off x="2361468" y="3800492"/>
              <a:ext cx="1631434" cy="302993"/>
            </a:xfrm>
            <a:prstGeom prst="rect">
              <a:avLst/>
            </a:prstGeom>
            <a:noFill/>
            <a:ln w="571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智能家居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文本框 4"/>
          <p:cNvSpPr txBox="1"/>
          <p:nvPr/>
        </p:nvSpPr>
        <p:spPr>
          <a:xfrm>
            <a:off x="1876789" y="5440078"/>
            <a:ext cx="204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AI+</a:t>
            </a:r>
            <a:r>
              <a:rPr kumimoji="1"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生活</a:t>
            </a:r>
            <a:endParaRPr kumimoji="1" lang="zh-CN" altLang="en-US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4094649" y="911935"/>
            <a:ext cx="3929063" cy="23574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9" name="组合 48"/>
          <p:cNvGrpSpPr/>
          <p:nvPr/>
        </p:nvGrpSpPr>
        <p:grpSpPr>
          <a:xfrm>
            <a:off x="3069842" y="2053272"/>
            <a:ext cx="1223576" cy="1196114"/>
            <a:chOff x="2361468" y="2734636"/>
            <a:chExt cx="1631434" cy="1594819"/>
          </a:xfrm>
        </p:grpSpPr>
        <p:sp>
          <p:nvSpPr>
            <p:cNvPr id="50" name="椭圆 49"/>
            <p:cNvSpPr>
              <a:spLocks noChangeAspect="1"/>
            </p:cNvSpPr>
            <p:nvPr/>
          </p:nvSpPr>
          <p:spPr bwMode="auto">
            <a:xfrm>
              <a:off x="2394313" y="2763711"/>
              <a:ext cx="1565744" cy="1565744"/>
            </a:xfrm>
            <a:prstGeom prst="ellipse">
              <a:avLst/>
            </a:prstGeom>
            <a:solidFill>
              <a:srgbClr val="0066CC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/>
            <a:lstStyle/>
            <a:p>
              <a:pPr defTabSz="685800">
                <a:spcBef>
                  <a:spcPct val="0"/>
                </a:spcBef>
                <a:buClrTx/>
                <a:buSzTx/>
                <a:buNone/>
              </a:pPr>
              <a:endParaRPr lang="zh-CN" altLang="en-US" sz="1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688659" y="2734636"/>
              <a:ext cx="1065856" cy="1065856"/>
            </a:xfrm>
            <a:prstGeom prst="rect">
              <a:avLst/>
            </a:prstGeom>
          </p:spPr>
        </p:pic>
        <p:sp>
          <p:nvSpPr>
            <p:cNvPr id="52" name="TextBox 203"/>
            <p:cNvSpPr txBox="1">
              <a:spLocks noChangeArrowheads="1"/>
            </p:cNvSpPr>
            <p:nvPr/>
          </p:nvSpPr>
          <p:spPr bwMode="auto">
            <a:xfrm>
              <a:off x="2361468" y="3800492"/>
              <a:ext cx="1631434" cy="410369"/>
            </a:xfrm>
            <a:prstGeom prst="rect">
              <a:avLst/>
            </a:prstGeom>
            <a:noFill/>
            <a:ln w="571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智能汽车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>
            <a:grpSpLocks noChangeAspect="1"/>
          </p:cNvGrpSpPr>
          <p:nvPr/>
        </p:nvGrpSpPr>
        <p:grpSpPr>
          <a:xfrm>
            <a:off x="2153872" y="3075022"/>
            <a:ext cx="1619981" cy="1590466"/>
            <a:chOff x="2361468" y="2763711"/>
            <a:chExt cx="1631434" cy="1565744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 bwMode="auto">
            <a:xfrm>
              <a:off x="2394313" y="2763711"/>
              <a:ext cx="1565744" cy="1565744"/>
            </a:xfrm>
            <a:prstGeom prst="ellipse">
              <a:avLst/>
            </a:prstGeom>
            <a:solidFill>
              <a:srgbClr val="0066CC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/>
            <a:lstStyle/>
            <a:p>
              <a:pPr defTabSz="685800">
                <a:spcBef>
                  <a:spcPct val="0"/>
                </a:spcBef>
                <a:buClrTx/>
                <a:buSzTx/>
                <a:buNone/>
              </a:pPr>
              <a:endParaRPr lang="zh-CN" altLang="en-US" sz="1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TextBox 203"/>
            <p:cNvSpPr txBox="1">
              <a:spLocks noChangeArrowheads="1"/>
            </p:cNvSpPr>
            <p:nvPr/>
          </p:nvSpPr>
          <p:spPr bwMode="auto">
            <a:xfrm>
              <a:off x="2361468" y="3800492"/>
              <a:ext cx="1631434" cy="302993"/>
            </a:xfrm>
            <a:prstGeom prst="rect">
              <a:avLst/>
            </a:prstGeom>
            <a:noFill/>
            <a:ln w="571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智能手机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501193" y="2405351"/>
            <a:ext cx="751192" cy="751192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3505200" y="3326064"/>
            <a:ext cx="1223576" cy="1174308"/>
            <a:chOff x="2361468" y="2763711"/>
            <a:chExt cx="1631434" cy="1565744"/>
          </a:xfrm>
        </p:grpSpPr>
        <p:sp>
          <p:nvSpPr>
            <p:cNvPr id="58" name="椭圆 57"/>
            <p:cNvSpPr>
              <a:spLocks noChangeAspect="1"/>
            </p:cNvSpPr>
            <p:nvPr/>
          </p:nvSpPr>
          <p:spPr bwMode="auto">
            <a:xfrm>
              <a:off x="2394313" y="2763711"/>
              <a:ext cx="1565744" cy="1565744"/>
            </a:xfrm>
            <a:prstGeom prst="ellipse">
              <a:avLst/>
            </a:prstGeom>
            <a:solidFill>
              <a:srgbClr val="0066CC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/>
            <a:lstStyle/>
            <a:p>
              <a:pPr defTabSz="685800">
                <a:spcBef>
                  <a:spcPct val="0"/>
                </a:spcBef>
                <a:buClrTx/>
                <a:buSzTx/>
                <a:buNone/>
              </a:pPr>
              <a:endParaRPr lang="zh-CN" altLang="en-US" sz="1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TextBox 203"/>
            <p:cNvSpPr txBox="1">
              <a:spLocks noChangeArrowheads="1"/>
            </p:cNvSpPr>
            <p:nvPr/>
          </p:nvSpPr>
          <p:spPr bwMode="auto">
            <a:xfrm>
              <a:off x="2361468" y="3800492"/>
              <a:ext cx="1631434" cy="410369"/>
            </a:xfrm>
            <a:prstGeom prst="rect">
              <a:avLst/>
            </a:prstGeom>
            <a:noFill/>
            <a:ln w="571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智能手环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637877" y="3351349"/>
            <a:ext cx="651971" cy="651971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764903" y="3466242"/>
            <a:ext cx="667808" cy="667808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444647" y="4014923"/>
            <a:ext cx="1223576" cy="1174308"/>
            <a:chOff x="2361468" y="2763711"/>
            <a:chExt cx="1631434" cy="1565744"/>
          </a:xfrm>
        </p:grpSpPr>
        <p:sp>
          <p:nvSpPr>
            <p:cNvPr id="63" name="椭圆 62"/>
            <p:cNvSpPr>
              <a:spLocks noChangeAspect="1"/>
            </p:cNvSpPr>
            <p:nvPr/>
          </p:nvSpPr>
          <p:spPr bwMode="auto">
            <a:xfrm>
              <a:off x="2394313" y="2763711"/>
              <a:ext cx="1565744" cy="1565744"/>
            </a:xfrm>
            <a:prstGeom prst="ellipse">
              <a:avLst/>
            </a:prstGeom>
            <a:solidFill>
              <a:srgbClr val="0066CC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/>
            <a:lstStyle/>
            <a:p>
              <a:pPr defTabSz="685800">
                <a:spcBef>
                  <a:spcPct val="0"/>
                </a:spcBef>
                <a:buClrTx/>
                <a:buSzTx/>
                <a:buNone/>
              </a:pPr>
              <a:endParaRPr lang="zh-CN" altLang="en-US" sz="1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TextBox 203"/>
            <p:cNvSpPr txBox="1">
              <a:spLocks noChangeArrowheads="1"/>
            </p:cNvSpPr>
            <p:nvPr/>
          </p:nvSpPr>
          <p:spPr bwMode="auto">
            <a:xfrm>
              <a:off x="2361468" y="3800492"/>
              <a:ext cx="1631434" cy="410369"/>
            </a:xfrm>
            <a:prstGeom prst="rect">
              <a:avLst/>
            </a:prstGeom>
            <a:noFill/>
            <a:ln w="571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智能手表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794579" y="4179374"/>
            <a:ext cx="523715" cy="523715"/>
          </a:xfrm>
          <a:prstGeom prst="rect">
            <a:avLst/>
          </a:prstGeom>
        </p:spPr>
      </p:pic>
      <p:grpSp>
        <p:nvGrpSpPr>
          <p:cNvPr id="66" name="组合 65"/>
          <p:cNvGrpSpPr>
            <a:grpSpLocks noChangeAspect="1"/>
          </p:cNvGrpSpPr>
          <p:nvPr/>
        </p:nvGrpSpPr>
        <p:grpSpPr>
          <a:xfrm>
            <a:off x="9441121" y="3499006"/>
            <a:ext cx="1684079" cy="1590466"/>
            <a:chOff x="2394313" y="2763711"/>
            <a:chExt cx="1695986" cy="1565744"/>
          </a:xfrm>
        </p:grpSpPr>
        <p:sp>
          <p:nvSpPr>
            <p:cNvPr id="67" name="椭圆 66"/>
            <p:cNvSpPr>
              <a:spLocks noChangeAspect="1"/>
            </p:cNvSpPr>
            <p:nvPr/>
          </p:nvSpPr>
          <p:spPr bwMode="auto">
            <a:xfrm>
              <a:off x="2394313" y="2763711"/>
              <a:ext cx="1565744" cy="1565744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/>
            <a:lstStyle/>
            <a:p>
              <a:pPr defTabSz="685800">
                <a:spcBef>
                  <a:spcPct val="0"/>
                </a:spcBef>
                <a:buClrTx/>
                <a:buSzTx/>
                <a:buNone/>
              </a:pPr>
              <a:endParaRPr lang="zh-CN" altLang="en-US" sz="1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TextBox 203"/>
            <p:cNvSpPr txBox="1">
              <a:spLocks noChangeArrowheads="1"/>
            </p:cNvSpPr>
            <p:nvPr/>
          </p:nvSpPr>
          <p:spPr bwMode="auto">
            <a:xfrm>
              <a:off x="2458865" y="3863406"/>
              <a:ext cx="1631434" cy="302993"/>
            </a:xfrm>
            <a:prstGeom prst="rect">
              <a:avLst/>
            </a:prstGeom>
            <a:noFill/>
            <a:ln w="571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智能旅游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365963" y="1981200"/>
            <a:ext cx="1223576" cy="1174308"/>
            <a:chOff x="2361468" y="2763711"/>
            <a:chExt cx="1631434" cy="1565744"/>
          </a:xfrm>
        </p:grpSpPr>
        <p:sp>
          <p:nvSpPr>
            <p:cNvPr id="70" name="椭圆 69"/>
            <p:cNvSpPr>
              <a:spLocks noChangeAspect="1"/>
            </p:cNvSpPr>
            <p:nvPr/>
          </p:nvSpPr>
          <p:spPr bwMode="auto">
            <a:xfrm>
              <a:off x="2394313" y="2763711"/>
              <a:ext cx="1565744" cy="1565744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/>
            <a:lstStyle/>
            <a:p>
              <a:pPr defTabSz="685800">
                <a:spcBef>
                  <a:spcPct val="0"/>
                </a:spcBef>
                <a:buClrTx/>
                <a:buSzTx/>
                <a:buNone/>
              </a:pPr>
              <a:endParaRPr lang="zh-CN" altLang="en-US" sz="1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" name="TextBox 203"/>
            <p:cNvSpPr txBox="1">
              <a:spLocks noChangeArrowheads="1"/>
            </p:cNvSpPr>
            <p:nvPr/>
          </p:nvSpPr>
          <p:spPr bwMode="auto">
            <a:xfrm>
              <a:off x="2361468" y="3800492"/>
              <a:ext cx="1631434" cy="410369"/>
            </a:xfrm>
            <a:prstGeom prst="rect">
              <a:avLst/>
            </a:prstGeom>
            <a:noFill/>
            <a:ln w="571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智能教育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759326" y="2057400"/>
            <a:ext cx="1223576" cy="1174308"/>
            <a:chOff x="2361468" y="2763711"/>
            <a:chExt cx="1631434" cy="1565744"/>
          </a:xfrm>
        </p:grpSpPr>
        <p:sp>
          <p:nvSpPr>
            <p:cNvPr id="73" name="椭圆 72"/>
            <p:cNvSpPr>
              <a:spLocks noChangeAspect="1"/>
            </p:cNvSpPr>
            <p:nvPr/>
          </p:nvSpPr>
          <p:spPr bwMode="auto">
            <a:xfrm>
              <a:off x="2394313" y="2763711"/>
              <a:ext cx="1565744" cy="1565744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/>
            <a:lstStyle/>
            <a:p>
              <a:pPr defTabSz="685800">
                <a:spcBef>
                  <a:spcPct val="0"/>
                </a:spcBef>
                <a:buClrTx/>
                <a:buSzTx/>
                <a:buNone/>
              </a:pPr>
              <a:endParaRPr lang="zh-CN" altLang="en-US" sz="1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TextBox 203"/>
            <p:cNvSpPr txBox="1">
              <a:spLocks noChangeArrowheads="1"/>
            </p:cNvSpPr>
            <p:nvPr/>
          </p:nvSpPr>
          <p:spPr bwMode="auto">
            <a:xfrm>
              <a:off x="2361468" y="3800492"/>
              <a:ext cx="1631434" cy="410369"/>
            </a:xfrm>
            <a:prstGeom prst="rect">
              <a:avLst/>
            </a:prstGeom>
            <a:noFill/>
            <a:ln w="571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智能交通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5" name="图片 7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917346" y="3204358"/>
            <a:ext cx="651971" cy="651971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7724116" y="3867932"/>
            <a:ext cx="1223576" cy="1174308"/>
            <a:chOff x="2361468" y="2763711"/>
            <a:chExt cx="1631434" cy="1565744"/>
          </a:xfrm>
        </p:grpSpPr>
        <p:sp>
          <p:nvSpPr>
            <p:cNvPr id="77" name="椭圆 76"/>
            <p:cNvSpPr>
              <a:spLocks noChangeAspect="1"/>
            </p:cNvSpPr>
            <p:nvPr/>
          </p:nvSpPr>
          <p:spPr bwMode="auto">
            <a:xfrm>
              <a:off x="2394313" y="2763711"/>
              <a:ext cx="1565744" cy="1565744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/>
            <a:lstStyle/>
            <a:p>
              <a:pPr defTabSz="685800">
                <a:spcBef>
                  <a:spcPct val="0"/>
                </a:spcBef>
                <a:buClrTx/>
                <a:buSzTx/>
                <a:buNone/>
              </a:pPr>
              <a:endParaRPr lang="zh-CN" altLang="en-US" sz="1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" name="TextBox 203"/>
            <p:cNvSpPr txBox="1">
              <a:spLocks noChangeArrowheads="1"/>
            </p:cNvSpPr>
            <p:nvPr/>
          </p:nvSpPr>
          <p:spPr bwMode="auto">
            <a:xfrm>
              <a:off x="2361468" y="3800492"/>
              <a:ext cx="1631434" cy="410369"/>
            </a:xfrm>
            <a:prstGeom prst="rect">
              <a:avLst/>
            </a:prstGeom>
            <a:noFill/>
            <a:ln w="571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智能医疗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>
            <a:grpSpLocks noChangeAspect="1"/>
          </p:cNvGrpSpPr>
          <p:nvPr/>
        </p:nvGrpSpPr>
        <p:grpSpPr>
          <a:xfrm>
            <a:off x="8433341" y="2928031"/>
            <a:ext cx="1619981" cy="1590466"/>
            <a:chOff x="2361468" y="2763711"/>
            <a:chExt cx="1631434" cy="1565744"/>
          </a:xfrm>
        </p:grpSpPr>
        <p:sp>
          <p:nvSpPr>
            <p:cNvPr id="80" name="椭圆 79"/>
            <p:cNvSpPr>
              <a:spLocks noChangeAspect="1"/>
            </p:cNvSpPr>
            <p:nvPr/>
          </p:nvSpPr>
          <p:spPr bwMode="auto">
            <a:xfrm>
              <a:off x="2394313" y="2763711"/>
              <a:ext cx="1565744" cy="1565744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/>
            <a:lstStyle/>
            <a:p>
              <a:pPr defTabSz="685800">
                <a:spcBef>
                  <a:spcPct val="0"/>
                </a:spcBef>
                <a:buClrTx/>
                <a:buSzTx/>
                <a:buNone/>
              </a:pPr>
              <a:endParaRPr lang="zh-CN" altLang="en-US" sz="1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TextBox 203"/>
            <p:cNvSpPr txBox="1">
              <a:spLocks noChangeArrowheads="1"/>
            </p:cNvSpPr>
            <p:nvPr/>
          </p:nvSpPr>
          <p:spPr bwMode="auto">
            <a:xfrm>
              <a:off x="2361468" y="3800492"/>
              <a:ext cx="1631434" cy="302993"/>
            </a:xfrm>
            <a:prstGeom prst="rect">
              <a:avLst/>
            </a:prstGeom>
            <a:noFill/>
            <a:ln w="5715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智慧城市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2" name="图片 81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8871435" y="3053863"/>
            <a:ext cx="900644" cy="90064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7938116" y="2303412"/>
            <a:ext cx="768562" cy="468635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9569316" y="2078730"/>
            <a:ext cx="816870" cy="81687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8039967" y="4023644"/>
            <a:ext cx="541190" cy="54119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9873548" y="3798103"/>
            <a:ext cx="896978" cy="671894"/>
          </a:xfrm>
          <a:prstGeom prst="rect">
            <a:avLst/>
          </a:prstGeom>
        </p:spPr>
      </p:pic>
      <p:sp>
        <p:nvSpPr>
          <p:cNvPr id="87" name="文本框 4"/>
          <p:cNvSpPr txBox="1"/>
          <p:nvPr/>
        </p:nvSpPr>
        <p:spPr>
          <a:xfrm>
            <a:off x="8301388" y="5341863"/>
            <a:ext cx="204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AI+</a:t>
            </a:r>
            <a:r>
              <a:rPr kumimoji="1"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</a:t>
            </a:r>
            <a:endParaRPr kumimoji="1"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8" name="标题 1"/>
          <p:cNvSpPr txBox="1"/>
          <p:nvPr/>
        </p:nvSpPr>
        <p:spPr>
          <a:xfrm>
            <a:off x="914400" y="180000"/>
            <a:ext cx="75438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人工智能</a:t>
            </a:r>
            <a:r>
              <a:rPr lang="en-US" altLang="zh-CN" kern="0" dirty="0"/>
              <a:t>+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 txBox="1"/>
          <p:nvPr/>
        </p:nvSpPr>
        <p:spPr>
          <a:xfrm>
            <a:off x="914400" y="180000"/>
            <a:ext cx="75438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人工智能</a:t>
            </a:r>
            <a:r>
              <a:rPr lang="en-US" altLang="zh-CN" kern="0" dirty="0"/>
              <a:t>+</a:t>
            </a:r>
            <a:r>
              <a:rPr lang="zh-CN" altLang="en-US" kern="0" dirty="0"/>
              <a:t>交通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950563"/>
            <a:ext cx="10563225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4648200" y="2362200"/>
            <a:ext cx="2209982" cy="2209982"/>
          </a:xfrm>
          <a:prstGeom prst="ellipse">
            <a:avLst/>
          </a:prstGeom>
          <a:noFill/>
          <a:ln w="15875">
            <a:solidFill>
              <a:srgbClr val="00A1E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3" name="图表 102"/>
          <p:cNvGraphicFramePr/>
          <p:nvPr/>
        </p:nvGraphicFramePr>
        <p:xfrm>
          <a:off x="4197383" y="2438022"/>
          <a:ext cx="3089804" cy="2059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4" name="椭圆 103"/>
          <p:cNvSpPr/>
          <p:nvPr/>
        </p:nvSpPr>
        <p:spPr>
          <a:xfrm>
            <a:off x="5369308" y="3062111"/>
            <a:ext cx="747713" cy="747713"/>
          </a:xfrm>
          <a:prstGeom prst="ellipse">
            <a:avLst/>
          </a:prstGeom>
          <a:solidFill>
            <a:schemeClr val="accent5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4903702" y="3222763"/>
            <a:ext cx="494655" cy="283235"/>
          </a:xfrm>
          <a:prstGeom prst="rect">
            <a:avLst/>
          </a:prstGeom>
        </p:spPr>
        <p:txBody>
          <a:bodyPr wrap="none" lIns="67135" tIns="33568" rIns="67135" bIns="33568">
            <a:spAutoFit/>
          </a:bodyPr>
          <a:lstStyle/>
          <a:p>
            <a:pPr algn="ctr"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772716" y="3914522"/>
            <a:ext cx="494655" cy="283235"/>
          </a:xfrm>
          <a:prstGeom prst="rect">
            <a:avLst/>
          </a:prstGeom>
        </p:spPr>
        <p:txBody>
          <a:bodyPr wrap="none" lIns="67135" tIns="33568" rIns="67135" bIns="33568">
            <a:spAutoFit/>
          </a:bodyPr>
          <a:lstStyle/>
          <a:p>
            <a:pPr algn="ctr"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6047961" y="3253917"/>
            <a:ext cx="674190" cy="283235"/>
          </a:xfrm>
          <a:prstGeom prst="rect">
            <a:avLst/>
          </a:prstGeom>
        </p:spPr>
        <p:txBody>
          <a:bodyPr wrap="none" lIns="67135" tIns="33568" rIns="67135" bIns="33568">
            <a:spAutoFit/>
          </a:bodyPr>
          <a:lstStyle/>
          <a:p>
            <a:pPr algn="ctr"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4997888" y="2587912"/>
            <a:ext cx="77215" cy="77215"/>
          </a:xfrm>
          <a:prstGeom prst="ellipse">
            <a:avLst/>
          </a:prstGeom>
          <a:solidFill>
            <a:srgbClr val="00A1E9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 flipH="1" flipV="1">
            <a:off x="4748091" y="2406542"/>
            <a:ext cx="273845" cy="204612"/>
          </a:xfrm>
          <a:prstGeom prst="line">
            <a:avLst/>
          </a:prstGeom>
          <a:ln w="15875">
            <a:solidFill>
              <a:srgbClr val="00A1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椭圆 109"/>
          <p:cNvSpPr/>
          <p:nvPr/>
        </p:nvSpPr>
        <p:spPr>
          <a:xfrm>
            <a:off x="4604888" y="3435968"/>
            <a:ext cx="77215" cy="77215"/>
          </a:xfrm>
          <a:prstGeom prst="ellipse">
            <a:avLst/>
          </a:prstGeom>
          <a:solidFill>
            <a:srgbClr val="00A1E9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4997887" y="4265101"/>
            <a:ext cx="77215" cy="77215"/>
          </a:xfrm>
          <a:prstGeom prst="ellipse">
            <a:avLst/>
          </a:prstGeom>
          <a:solidFill>
            <a:srgbClr val="00A1E9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111"/>
          <p:cNvCxnSpPr>
            <a:stCxn id="110" idx="2"/>
          </p:cNvCxnSpPr>
          <p:nvPr/>
        </p:nvCxnSpPr>
        <p:spPr>
          <a:xfrm flipH="1">
            <a:off x="4069919" y="3474574"/>
            <a:ext cx="534968" cy="93398"/>
          </a:xfrm>
          <a:prstGeom prst="line">
            <a:avLst/>
          </a:prstGeom>
          <a:ln w="15875">
            <a:solidFill>
              <a:srgbClr val="00A1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Freeform 5"/>
          <p:cNvSpPr>
            <a:spLocks noEditPoints="1"/>
          </p:cNvSpPr>
          <p:nvPr/>
        </p:nvSpPr>
        <p:spPr bwMode="auto">
          <a:xfrm>
            <a:off x="5090180" y="2903215"/>
            <a:ext cx="248246" cy="248246"/>
          </a:xfrm>
          <a:custGeom>
            <a:avLst/>
            <a:gdLst>
              <a:gd name="T0" fmla="*/ 442 w 2934"/>
              <a:gd name="T1" fmla="*/ 1025 h 2934"/>
              <a:gd name="T2" fmla="*/ 134 w 2934"/>
              <a:gd name="T3" fmla="*/ 1025 h 2934"/>
              <a:gd name="T4" fmla="*/ 0 w 2934"/>
              <a:gd name="T5" fmla="*/ 1160 h 2934"/>
              <a:gd name="T6" fmla="*/ 0 w 2934"/>
              <a:gd name="T7" fmla="*/ 2800 h 2934"/>
              <a:gd name="T8" fmla="*/ 134 w 2934"/>
              <a:gd name="T9" fmla="*/ 2934 h 2934"/>
              <a:gd name="T10" fmla="*/ 442 w 2934"/>
              <a:gd name="T11" fmla="*/ 2934 h 2934"/>
              <a:gd name="T12" fmla="*/ 576 w 2934"/>
              <a:gd name="T13" fmla="*/ 2800 h 2934"/>
              <a:gd name="T14" fmla="*/ 576 w 2934"/>
              <a:gd name="T15" fmla="*/ 1160 h 2934"/>
              <a:gd name="T16" fmla="*/ 442 w 2934"/>
              <a:gd name="T17" fmla="*/ 1025 h 2934"/>
              <a:gd name="T18" fmla="*/ 442 w 2934"/>
              <a:gd name="T19" fmla="*/ 1025 h 2934"/>
              <a:gd name="T20" fmla="*/ 2787 w 2934"/>
              <a:gd name="T21" fmla="*/ 1051 h 2934"/>
              <a:gd name="T22" fmla="*/ 2783 w 2934"/>
              <a:gd name="T23" fmla="*/ 1050 h 2934"/>
              <a:gd name="T24" fmla="*/ 1716 w 2934"/>
              <a:gd name="T25" fmla="*/ 1025 h 2934"/>
              <a:gd name="T26" fmla="*/ 1799 w 2934"/>
              <a:gd name="T27" fmla="*/ 519 h 2934"/>
              <a:gd name="T28" fmla="*/ 1684 w 2934"/>
              <a:gd name="T29" fmla="*/ 156 h 2934"/>
              <a:gd name="T30" fmla="*/ 1467 w 2934"/>
              <a:gd name="T31" fmla="*/ 0 h 2934"/>
              <a:gd name="T32" fmla="*/ 1333 w 2934"/>
              <a:gd name="T33" fmla="*/ 134 h 2934"/>
              <a:gd name="T34" fmla="*/ 941 w 2934"/>
              <a:gd name="T35" fmla="*/ 847 h 2934"/>
              <a:gd name="T36" fmla="*/ 702 w 2934"/>
              <a:gd name="T37" fmla="*/ 1219 h 2934"/>
              <a:gd name="T38" fmla="*/ 702 w 2934"/>
              <a:gd name="T39" fmla="*/ 2747 h 2934"/>
              <a:gd name="T40" fmla="*/ 729 w 2934"/>
              <a:gd name="T41" fmla="*/ 2755 h 2934"/>
              <a:gd name="T42" fmla="*/ 1203 w 2934"/>
              <a:gd name="T43" fmla="*/ 2868 h 2934"/>
              <a:gd name="T44" fmla="*/ 1203 w 2934"/>
              <a:gd name="T45" fmla="*/ 2868 h 2934"/>
              <a:gd name="T46" fmla="*/ 1777 w 2934"/>
              <a:gd name="T47" fmla="*/ 2934 h 2934"/>
              <a:gd name="T48" fmla="*/ 2338 w 2934"/>
              <a:gd name="T49" fmla="*/ 2934 h 2934"/>
              <a:gd name="T50" fmla="*/ 2551 w 2934"/>
              <a:gd name="T51" fmla="*/ 2830 h 2934"/>
              <a:gd name="T52" fmla="*/ 2726 w 2934"/>
              <a:gd name="T53" fmla="*/ 2462 h 2934"/>
              <a:gd name="T54" fmla="*/ 2932 w 2934"/>
              <a:gd name="T55" fmla="*/ 1318 h 2934"/>
              <a:gd name="T56" fmla="*/ 2933 w 2934"/>
              <a:gd name="T57" fmla="*/ 1292 h 2934"/>
              <a:gd name="T58" fmla="*/ 2934 w 2934"/>
              <a:gd name="T59" fmla="*/ 1252 h 2934"/>
              <a:gd name="T60" fmla="*/ 2787 w 2934"/>
              <a:gd name="T61" fmla="*/ 1051 h 2934"/>
              <a:gd name="T62" fmla="*/ 2787 w 2934"/>
              <a:gd name="T63" fmla="*/ 1051 h 2934"/>
              <a:gd name="T64" fmla="*/ 2787 w 2934"/>
              <a:gd name="T65" fmla="*/ 1051 h 2934"/>
              <a:gd name="T66" fmla="*/ 2787 w 2934"/>
              <a:gd name="T67" fmla="*/ 1051 h 2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34" h="2934">
                <a:moveTo>
                  <a:pt x="442" y="1025"/>
                </a:moveTo>
                <a:cubicBezTo>
                  <a:pt x="134" y="1025"/>
                  <a:pt x="134" y="1025"/>
                  <a:pt x="134" y="1025"/>
                </a:cubicBezTo>
                <a:cubicBezTo>
                  <a:pt x="60" y="1025"/>
                  <a:pt x="0" y="1085"/>
                  <a:pt x="0" y="1160"/>
                </a:cubicBezTo>
                <a:cubicBezTo>
                  <a:pt x="0" y="2800"/>
                  <a:pt x="0" y="2800"/>
                  <a:pt x="0" y="2800"/>
                </a:cubicBezTo>
                <a:cubicBezTo>
                  <a:pt x="0" y="2874"/>
                  <a:pt x="60" y="2934"/>
                  <a:pt x="134" y="2934"/>
                </a:cubicBezTo>
                <a:cubicBezTo>
                  <a:pt x="442" y="2934"/>
                  <a:pt x="442" y="2934"/>
                  <a:pt x="442" y="2934"/>
                </a:cubicBezTo>
                <a:cubicBezTo>
                  <a:pt x="516" y="2934"/>
                  <a:pt x="576" y="2874"/>
                  <a:pt x="576" y="2800"/>
                </a:cubicBezTo>
                <a:cubicBezTo>
                  <a:pt x="576" y="1160"/>
                  <a:pt x="576" y="1160"/>
                  <a:pt x="576" y="1160"/>
                </a:cubicBezTo>
                <a:cubicBezTo>
                  <a:pt x="576" y="1085"/>
                  <a:pt x="516" y="1025"/>
                  <a:pt x="442" y="1025"/>
                </a:cubicBezTo>
                <a:cubicBezTo>
                  <a:pt x="442" y="1025"/>
                  <a:pt x="442" y="1025"/>
                  <a:pt x="442" y="1025"/>
                </a:cubicBezTo>
                <a:moveTo>
                  <a:pt x="2787" y="1051"/>
                </a:moveTo>
                <a:cubicBezTo>
                  <a:pt x="2783" y="1050"/>
                  <a:pt x="2783" y="1050"/>
                  <a:pt x="2783" y="1050"/>
                </a:cubicBezTo>
                <a:cubicBezTo>
                  <a:pt x="2693" y="1026"/>
                  <a:pt x="2690" y="1025"/>
                  <a:pt x="1716" y="1025"/>
                </a:cubicBezTo>
                <a:cubicBezTo>
                  <a:pt x="1789" y="806"/>
                  <a:pt x="1799" y="751"/>
                  <a:pt x="1799" y="519"/>
                </a:cubicBezTo>
                <a:cubicBezTo>
                  <a:pt x="1799" y="347"/>
                  <a:pt x="1727" y="218"/>
                  <a:pt x="1684" y="156"/>
                </a:cubicBezTo>
                <a:cubicBezTo>
                  <a:pt x="1617" y="60"/>
                  <a:pt x="1534" y="0"/>
                  <a:pt x="1467" y="0"/>
                </a:cubicBezTo>
                <a:cubicBezTo>
                  <a:pt x="1384" y="0"/>
                  <a:pt x="1333" y="68"/>
                  <a:pt x="1333" y="134"/>
                </a:cubicBezTo>
                <a:cubicBezTo>
                  <a:pt x="1330" y="332"/>
                  <a:pt x="1115" y="618"/>
                  <a:pt x="941" y="847"/>
                </a:cubicBezTo>
                <a:cubicBezTo>
                  <a:pt x="798" y="1037"/>
                  <a:pt x="702" y="1149"/>
                  <a:pt x="702" y="1219"/>
                </a:cubicBezTo>
                <a:cubicBezTo>
                  <a:pt x="702" y="2747"/>
                  <a:pt x="702" y="2747"/>
                  <a:pt x="702" y="2747"/>
                </a:cubicBezTo>
                <a:cubicBezTo>
                  <a:pt x="729" y="2755"/>
                  <a:pt x="729" y="2755"/>
                  <a:pt x="729" y="2755"/>
                </a:cubicBezTo>
                <a:cubicBezTo>
                  <a:pt x="756" y="2763"/>
                  <a:pt x="795" y="2774"/>
                  <a:pt x="1203" y="2868"/>
                </a:cubicBezTo>
                <a:cubicBezTo>
                  <a:pt x="1203" y="2868"/>
                  <a:pt x="1203" y="2868"/>
                  <a:pt x="1203" y="2868"/>
                </a:cubicBezTo>
                <a:cubicBezTo>
                  <a:pt x="1233" y="2875"/>
                  <a:pt x="1505" y="2934"/>
                  <a:pt x="1777" y="2934"/>
                </a:cubicBezTo>
                <a:cubicBezTo>
                  <a:pt x="2338" y="2934"/>
                  <a:pt x="2338" y="2934"/>
                  <a:pt x="2338" y="2934"/>
                </a:cubicBezTo>
                <a:cubicBezTo>
                  <a:pt x="2445" y="2934"/>
                  <a:pt x="2511" y="2902"/>
                  <a:pt x="2551" y="2830"/>
                </a:cubicBezTo>
                <a:cubicBezTo>
                  <a:pt x="2562" y="2815"/>
                  <a:pt x="2641" y="2696"/>
                  <a:pt x="2726" y="2462"/>
                </a:cubicBezTo>
                <a:cubicBezTo>
                  <a:pt x="2808" y="2236"/>
                  <a:pt x="2910" y="1854"/>
                  <a:pt x="2932" y="1318"/>
                </a:cubicBezTo>
                <a:cubicBezTo>
                  <a:pt x="2932" y="1305"/>
                  <a:pt x="2933" y="1298"/>
                  <a:pt x="2933" y="1292"/>
                </a:cubicBezTo>
                <a:cubicBezTo>
                  <a:pt x="2934" y="1282"/>
                  <a:pt x="2934" y="1275"/>
                  <a:pt x="2934" y="1252"/>
                </a:cubicBezTo>
                <a:cubicBezTo>
                  <a:pt x="2934" y="1179"/>
                  <a:pt x="2896" y="1082"/>
                  <a:pt x="2787" y="1051"/>
                </a:cubicBezTo>
                <a:cubicBezTo>
                  <a:pt x="2787" y="1051"/>
                  <a:pt x="2787" y="1051"/>
                  <a:pt x="2787" y="1051"/>
                </a:cubicBezTo>
                <a:moveTo>
                  <a:pt x="2787" y="1051"/>
                </a:moveTo>
                <a:cubicBezTo>
                  <a:pt x="2787" y="1051"/>
                  <a:pt x="2787" y="1051"/>
                  <a:pt x="2787" y="105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buNone/>
            </a:pPr>
            <a:endParaRPr lang="zh-CN" altLang="en-US" sz="21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4206996" y="2030262"/>
            <a:ext cx="577082" cy="577082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4"/>
          <p:cNvSpPr txBox="1"/>
          <p:nvPr/>
        </p:nvSpPr>
        <p:spPr>
          <a:xfrm>
            <a:off x="3048000" y="1761855"/>
            <a:ext cx="1269516" cy="344791"/>
          </a:xfrm>
          <a:prstGeom prst="rect">
            <a:avLst/>
          </a:prstGeom>
          <a:noFill/>
        </p:spPr>
        <p:txBody>
          <a:bodyPr wrap="square" lIns="67135" tIns="33568" rIns="67135" bIns="33568" rtlCol="0">
            <a:spAutoFit/>
          </a:bodyPr>
          <a:lstStyle/>
          <a:p>
            <a:pPr algn="ctr">
              <a:buNone/>
            </a:pPr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交易决策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6" name="Picture 4" descr="F:\!!!!!未完成\PPT\11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 rot="13377536">
            <a:off x="4127378" y="1971618"/>
            <a:ext cx="154112" cy="1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文本框 14"/>
          <p:cNvSpPr txBox="1"/>
          <p:nvPr/>
        </p:nvSpPr>
        <p:spPr>
          <a:xfrm>
            <a:off x="7160773" y="1796378"/>
            <a:ext cx="1145626" cy="344791"/>
          </a:xfrm>
          <a:prstGeom prst="rect">
            <a:avLst/>
          </a:prstGeom>
          <a:noFill/>
        </p:spPr>
        <p:txBody>
          <a:bodyPr wrap="square" lIns="67135" tIns="33568" rIns="67135" bIns="33568" rtlCol="0">
            <a:spAutoFit/>
          </a:bodyPr>
          <a:lstStyle/>
          <a:p>
            <a:pPr algn="ctr">
              <a:buNone/>
            </a:pPr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风险控制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8" name="Picture 4" descr="F:\!!!!!未完成\PPT\11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 rot="20103443">
            <a:off x="7252082" y="2140027"/>
            <a:ext cx="154112" cy="1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直接连接符 118"/>
          <p:cNvCxnSpPr/>
          <p:nvPr/>
        </p:nvCxnSpPr>
        <p:spPr>
          <a:xfrm flipH="1">
            <a:off x="6484811" y="2368000"/>
            <a:ext cx="486367" cy="256070"/>
          </a:xfrm>
          <a:prstGeom prst="line">
            <a:avLst/>
          </a:prstGeom>
          <a:ln w="15875">
            <a:solidFill>
              <a:srgbClr val="00A1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6437538" y="2587912"/>
            <a:ext cx="77215" cy="77215"/>
          </a:xfrm>
          <a:prstGeom prst="ellipse">
            <a:avLst/>
          </a:prstGeom>
          <a:solidFill>
            <a:srgbClr val="00A1E9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6821878" y="3435968"/>
            <a:ext cx="77215" cy="77215"/>
          </a:xfrm>
          <a:prstGeom prst="ellipse">
            <a:avLst/>
          </a:prstGeom>
          <a:solidFill>
            <a:srgbClr val="00A1E9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6437537" y="4265101"/>
            <a:ext cx="77215" cy="77215"/>
          </a:xfrm>
          <a:prstGeom prst="ellipse">
            <a:avLst/>
          </a:prstGeom>
          <a:solidFill>
            <a:srgbClr val="00A1E9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3" name="直接连接符 122"/>
          <p:cNvCxnSpPr/>
          <p:nvPr/>
        </p:nvCxnSpPr>
        <p:spPr>
          <a:xfrm flipH="1">
            <a:off x="6896370" y="3447128"/>
            <a:ext cx="811990" cy="25526"/>
          </a:xfrm>
          <a:prstGeom prst="line">
            <a:avLst/>
          </a:prstGeom>
          <a:ln w="15875">
            <a:solidFill>
              <a:srgbClr val="00A1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 flipH="1" flipV="1">
            <a:off x="6496799" y="4316724"/>
            <a:ext cx="660265" cy="469217"/>
          </a:xfrm>
          <a:prstGeom prst="line">
            <a:avLst/>
          </a:prstGeom>
          <a:ln w="15875">
            <a:solidFill>
              <a:srgbClr val="00A1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 flipH="1">
            <a:off x="4533519" y="4319890"/>
            <a:ext cx="483452" cy="442034"/>
          </a:xfrm>
          <a:prstGeom prst="line">
            <a:avLst/>
          </a:prstGeom>
          <a:ln w="15875">
            <a:solidFill>
              <a:srgbClr val="00A1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>
            <a:off x="7222810" y="3148985"/>
            <a:ext cx="613810" cy="613810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105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6797937" y="4422997"/>
            <a:ext cx="586516" cy="586516"/>
          </a:xfrm>
          <a:prstGeom prst="ellipse">
            <a:avLst/>
          </a:prstGeom>
          <a:blipFill>
            <a:blip r:embed="rId5" cstate="print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4"/>
          <p:cNvSpPr txBox="1"/>
          <p:nvPr/>
        </p:nvSpPr>
        <p:spPr>
          <a:xfrm>
            <a:off x="7401868" y="3782216"/>
            <a:ext cx="1481178" cy="344791"/>
          </a:xfrm>
          <a:prstGeom prst="rect">
            <a:avLst/>
          </a:prstGeom>
          <a:noFill/>
        </p:spPr>
        <p:txBody>
          <a:bodyPr wrap="square" lIns="67135" tIns="33568" rIns="67135" bIns="33568" rtlCol="0">
            <a:spAutoFit/>
          </a:bodyPr>
          <a:lstStyle/>
          <a:p>
            <a:pPr>
              <a:buNone/>
            </a:pPr>
            <a:r>
              <a:rPr kumimoji="1" lang="zh-CN" altLang="en-US" sz="1800" b="1" dirty="0">
                <a:solidFill>
                  <a:srgbClr val="E05B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个性化保险</a:t>
            </a:r>
            <a:endParaRPr kumimoji="1" lang="zh-CN" altLang="en-US" sz="3200" b="1" dirty="0">
              <a:solidFill>
                <a:srgbClr val="E05B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9" name="Picture 4" descr="F:\!!!!!未完成\PPT\11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 rot="654949">
            <a:off x="7858277" y="3425420"/>
            <a:ext cx="154112" cy="1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文本框 14"/>
          <p:cNvSpPr txBox="1"/>
          <p:nvPr/>
        </p:nvSpPr>
        <p:spPr>
          <a:xfrm>
            <a:off x="6740710" y="5141610"/>
            <a:ext cx="1585692" cy="344791"/>
          </a:xfrm>
          <a:prstGeom prst="rect">
            <a:avLst/>
          </a:prstGeom>
          <a:noFill/>
        </p:spPr>
        <p:txBody>
          <a:bodyPr wrap="square" lIns="67135" tIns="33568" rIns="67135" bIns="33568" rtlCol="0">
            <a:spAutoFit/>
          </a:bodyPr>
          <a:lstStyle/>
          <a:p>
            <a:pPr>
              <a:buNone/>
            </a:pPr>
            <a:r>
              <a:rPr kumimoji="1" lang="zh-CN" altLang="en-US" sz="1800" b="1" dirty="0">
                <a:solidFill>
                  <a:srgbClr val="E05B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智能投顾</a:t>
            </a:r>
            <a:endParaRPr kumimoji="1" lang="zh-CN" altLang="en-US" sz="3200" b="1" dirty="0">
              <a:solidFill>
                <a:srgbClr val="E05B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1" name="Picture 4" descr="F:\!!!!!未完成\PPT\11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 rot="2473180">
            <a:off x="7288115" y="4920635"/>
            <a:ext cx="154112" cy="1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椭圆 131"/>
          <p:cNvSpPr/>
          <p:nvPr/>
        </p:nvSpPr>
        <p:spPr>
          <a:xfrm>
            <a:off x="4100607" y="4398491"/>
            <a:ext cx="635531" cy="635531"/>
          </a:xfrm>
          <a:prstGeom prst="ellipse">
            <a:avLst/>
          </a:prstGeom>
          <a:blipFill>
            <a:blip r:embed="rId6" cstate="print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3718554" y="3273330"/>
            <a:ext cx="598719" cy="598719"/>
          </a:xfrm>
          <a:prstGeom prst="ellipse">
            <a:avLst/>
          </a:prstGeom>
          <a:blipFill>
            <a:blip r:embed="rId7" cstate="print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14"/>
          <p:cNvSpPr txBox="1"/>
          <p:nvPr/>
        </p:nvSpPr>
        <p:spPr>
          <a:xfrm>
            <a:off x="2891289" y="3895506"/>
            <a:ext cx="1454321" cy="344791"/>
          </a:xfrm>
          <a:prstGeom prst="rect">
            <a:avLst/>
          </a:prstGeom>
          <a:noFill/>
        </p:spPr>
        <p:txBody>
          <a:bodyPr wrap="square" lIns="67135" tIns="33568" rIns="67135" bIns="33568" rtlCol="0">
            <a:spAutoFit/>
          </a:bodyPr>
          <a:lstStyle>
            <a:defPPr>
              <a:defRPr lang="en-US"/>
            </a:defPPr>
            <a:lvl1pPr>
              <a:buNone/>
              <a:defRPr kumimoji="1"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E05B3E"/>
                </a:solidFill>
              </a:rPr>
              <a:t>大数据征信</a:t>
            </a:r>
            <a:endParaRPr lang="zh-CN" altLang="en-US" dirty="0">
              <a:solidFill>
                <a:srgbClr val="E05B3E"/>
              </a:solidFill>
            </a:endParaRPr>
          </a:p>
        </p:txBody>
      </p:sp>
      <p:pic>
        <p:nvPicPr>
          <p:cNvPr id="135" name="Picture 4" descr="F:\!!!!!未完成\PPT\11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 rot="11868058">
            <a:off x="3536251" y="3382631"/>
            <a:ext cx="154112" cy="1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Freeform 13"/>
          <p:cNvSpPr>
            <a:spLocks noEditPoints="1"/>
          </p:cNvSpPr>
          <p:nvPr/>
        </p:nvSpPr>
        <p:spPr bwMode="auto">
          <a:xfrm>
            <a:off x="6154399" y="2948080"/>
            <a:ext cx="324936" cy="259814"/>
          </a:xfrm>
          <a:custGeom>
            <a:avLst/>
            <a:gdLst>
              <a:gd name="T0" fmla="*/ 1529 w 3058"/>
              <a:gd name="T1" fmla="*/ 0 h 2446"/>
              <a:gd name="T2" fmla="*/ 2102 w 3058"/>
              <a:gd name="T3" fmla="*/ 539 h 2446"/>
              <a:gd name="T4" fmla="*/ 2038 w 3058"/>
              <a:gd name="T5" fmla="*/ 786 h 2446"/>
              <a:gd name="T6" fmla="*/ 2502 w 3058"/>
              <a:gd name="T7" fmla="*/ 1125 h 2446"/>
              <a:gd name="T8" fmla="*/ 2705 w 3058"/>
              <a:gd name="T9" fmla="*/ 1064 h 2446"/>
              <a:gd name="T10" fmla="*/ 3058 w 3058"/>
              <a:gd name="T11" fmla="*/ 1396 h 2446"/>
              <a:gd name="T12" fmla="*/ 2705 w 3058"/>
              <a:gd name="T13" fmla="*/ 1728 h 2446"/>
              <a:gd name="T14" fmla="*/ 2352 w 3058"/>
              <a:gd name="T15" fmla="*/ 1396 h 2446"/>
              <a:gd name="T16" fmla="*/ 2375 w 3058"/>
              <a:gd name="T17" fmla="*/ 1279 h 2446"/>
              <a:gd name="T18" fmla="*/ 1911 w 3058"/>
              <a:gd name="T19" fmla="*/ 941 h 2446"/>
              <a:gd name="T20" fmla="*/ 1633 w 3058"/>
              <a:gd name="T21" fmla="*/ 1068 h 2446"/>
              <a:gd name="T22" fmla="*/ 1633 w 3058"/>
              <a:gd name="T23" fmla="*/ 1585 h 2446"/>
              <a:gd name="T24" fmla="*/ 1993 w 3058"/>
              <a:gd name="T25" fmla="*/ 2010 h 2446"/>
              <a:gd name="T26" fmla="*/ 1529 w 3058"/>
              <a:gd name="T27" fmla="*/ 2446 h 2446"/>
              <a:gd name="T28" fmla="*/ 1065 w 3058"/>
              <a:gd name="T29" fmla="*/ 2010 h 2446"/>
              <a:gd name="T30" fmla="*/ 1425 w 3058"/>
              <a:gd name="T31" fmla="*/ 1585 h 2446"/>
              <a:gd name="T32" fmla="*/ 1425 w 3058"/>
              <a:gd name="T33" fmla="*/ 1068 h 2446"/>
              <a:gd name="T34" fmla="*/ 1148 w 3058"/>
              <a:gd name="T35" fmla="*/ 941 h 2446"/>
              <a:gd name="T36" fmla="*/ 684 w 3058"/>
              <a:gd name="T37" fmla="*/ 1279 h 2446"/>
              <a:gd name="T38" fmla="*/ 706 w 3058"/>
              <a:gd name="T39" fmla="*/ 1396 h 2446"/>
              <a:gd name="T40" fmla="*/ 353 w 3058"/>
              <a:gd name="T41" fmla="*/ 1728 h 2446"/>
              <a:gd name="T42" fmla="*/ 0 w 3058"/>
              <a:gd name="T43" fmla="*/ 1396 h 2446"/>
              <a:gd name="T44" fmla="*/ 353 w 3058"/>
              <a:gd name="T45" fmla="*/ 1064 h 2446"/>
              <a:gd name="T46" fmla="*/ 556 w 3058"/>
              <a:gd name="T47" fmla="*/ 1125 h 2446"/>
              <a:gd name="T48" fmla="*/ 1020 w 3058"/>
              <a:gd name="T49" fmla="*/ 786 h 2446"/>
              <a:gd name="T50" fmla="*/ 956 w 3058"/>
              <a:gd name="T51" fmla="*/ 539 h 2446"/>
              <a:gd name="T52" fmla="*/ 1529 w 3058"/>
              <a:gd name="T53" fmla="*/ 0 h 2446"/>
              <a:gd name="T54" fmla="*/ 1529 w 3058"/>
              <a:gd name="T55" fmla="*/ 0 h 2446"/>
              <a:gd name="T56" fmla="*/ 1529 w 3058"/>
              <a:gd name="T57" fmla="*/ 0 h 2446"/>
              <a:gd name="T58" fmla="*/ 1529 w 3058"/>
              <a:gd name="T59" fmla="*/ 0 h 2446"/>
              <a:gd name="T60" fmla="*/ 1529 w 3058"/>
              <a:gd name="T61" fmla="*/ 0 h 2446"/>
              <a:gd name="T62" fmla="*/ 1529 w 3058"/>
              <a:gd name="T63" fmla="*/ 0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058" h="2446">
                <a:moveTo>
                  <a:pt x="1529" y="0"/>
                </a:moveTo>
                <a:cubicBezTo>
                  <a:pt x="1846" y="0"/>
                  <a:pt x="2102" y="241"/>
                  <a:pt x="2102" y="539"/>
                </a:cubicBezTo>
                <a:cubicBezTo>
                  <a:pt x="2102" y="628"/>
                  <a:pt x="2079" y="712"/>
                  <a:pt x="2038" y="786"/>
                </a:cubicBezTo>
                <a:cubicBezTo>
                  <a:pt x="2502" y="1125"/>
                  <a:pt x="2502" y="1125"/>
                  <a:pt x="2502" y="1125"/>
                </a:cubicBezTo>
                <a:cubicBezTo>
                  <a:pt x="2559" y="1087"/>
                  <a:pt x="2629" y="1064"/>
                  <a:pt x="2705" y="1064"/>
                </a:cubicBezTo>
                <a:cubicBezTo>
                  <a:pt x="2900" y="1064"/>
                  <a:pt x="3058" y="1213"/>
                  <a:pt x="3058" y="1396"/>
                </a:cubicBezTo>
                <a:cubicBezTo>
                  <a:pt x="3058" y="1579"/>
                  <a:pt x="2900" y="1728"/>
                  <a:pt x="2705" y="1728"/>
                </a:cubicBezTo>
                <a:cubicBezTo>
                  <a:pt x="2510" y="1728"/>
                  <a:pt x="2352" y="1579"/>
                  <a:pt x="2352" y="1396"/>
                </a:cubicBezTo>
                <a:cubicBezTo>
                  <a:pt x="2352" y="1355"/>
                  <a:pt x="2360" y="1315"/>
                  <a:pt x="2375" y="1279"/>
                </a:cubicBezTo>
                <a:cubicBezTo>
                  <a:pt x="1911" y="941"/>
                  <a:pt x="1911" y="941"/>
                  <a:pt x="1911" y="941"/>
                </a:cubicBezTo>
                <a:cubicBezTo>
                  <a:pt x="1834" y="1005"/>
                  <a:pt x="1738" y="1050"/>
                  <a:pt x="1633" y="1068"/>
                </a:cubicBezTo>
                <a:cubicBezTo>
                  <a:pt x="1633" y="1585"/>
                  <a:pt x="1633" y="1585"/>
                  <a:pt x="1633" y="1585"/>
                </a:cubicBezTo>
                <a:cubicBezTo>
                  <a:pt x="1839" y="1630"/>
                  <a:pt x="1993" y="1803"/>
                  <a:pt x="1993" y="2010"/>
                </a:cubicBezTo>
                <a:cubicBezTo>
                  <a:pt x="1993" y="2251"/>
                  <a:pt x="1785" y="2446"/>
                  <a:pt x="1529" y="2446"/>
                </a:cubicBezTo>
                <a:cubicBezTo>
                  <a:pt x="1273" y="2446"/>
                  <a:pt x="1065" y="2251"/>
                  <a:pt x="1065" y="2010"/>
                </a:cubicBezTo>
                <a:cubicBezTo>
                  <a:pt x="1065" y="1803"/>
                  <a:pt x="1219" y="1630"/>
                  <a:pt x="1425" y="1585"/>
                </a:cubicBezTo>
                <a:cubicBezTo>
                  <a:pt x="1425" y="1068"/>
                  <a:pt x="1425" y="1068"/>
                  <a:pt x="1425" y="1068"/>
                </a:cubicBezTo>
                <a:cubicBezTo>
                  <a:pt x="1320" y="1050"/>
                  <a:pt x="1224" y="1005"/>
                  <a:pt x="1148" y="941"/>
                </a:cubicBezTo>
                <a:cubicBezTo>
                  <a:pt x="684" y="1279"/>
                  <a:pt x="684" y="1279"/>
                  <a:pt x="684" y="1279"/>
                </a:cubicBezTo>
                <a:cubicBezTo>
                  <a:pt x="698" y="1315"/>
                  <a:pt x="706" y="1355"/>
                  <a:pt x="706" y="1396"/>
                </a:cubicBezTo>
                <a:cubicBezTo>
                  <a:pt x="706" y="1579"/>
                  <a:pt x="548" y="1728"/>
                  <a:pt x="353" y="1728"/>
                </a:cubicBezTo>
                <a:cubicBezTo>
                  <a:pt x="158" y="1728"/>
                  <a:pt x="0" y="1579"/>
                  <a:pt x="0" y="1396"/>
                </a:cubicBezTo>
                <a:cubicBezTo>
                  <a:pt x="0" y="1213"/>
                  <a:pt x="158" y="1064"/>
                  <a:pt x="353" y="1064"/>
                </a:cubicBezTo>
                <a:cubicBezTo>
                  <a:pt x="429" y="1064"/>
                  <a:pt x="499" y="1087"/>
                  <a:pt x="556" y="1125"/>
                </a:cubicBezTo>
                <a:cubicBezTo>
                  <a:pt x="1020" y="786"/>
                  <a:pt x="1020" y="786"/>
                  <a:pt x="1020" y="786"/>
                </a:cubicBezTo>
                <a:cubicBezTo>
                  <a:pt x="979" y="712"/>
                  <a:pt x="956" y="628"/>
                  <a:pt x="956" y="539"/>
                </a:cubicBezTo>
                <a:cubicBezTo>
                  <a:pt x="956" y="241"/>
                  <a:pt x="1213" y="0"/>
                  <a:pt x="1529" y="0"/>
                </a:cubicBezTo>
                <a:cubicBezTo>
                  <a:pt x="1529" y="0"/>
                  <a:pt x="1529" y="0"/>
                  <a:pt x="1529" y="0"/>
                </a:cubicBezTo>
                <a:cubicBezTo>
                  <a:pt x="1529" y="0"/>
                  <a:pt x="1529" y="0"/>
                  <a:pt x="1529" y="0"/>
                </a:cubicBezTo>
                <a:cubicBezTo>
                  <a:pt x="1529" y="0"/>
                  <a:pt x="1529" y="0"/>
                  <a:pt x="1529" y="0"/>
                </a:cubicBezTo>
                <a:moveTo>
                  <a:pt x="1529" y="0"/>
                </a:moveTo>
                <a:cubicBezTo>
                  <a:pt x="1529" y="0"/>
                  <a:pt x="1529" y="0"/>
                  <a:pt x="152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buNone/>
            </a:pPr>
            <a:endParaRPr lang="zh-CN" altLang="en-US" sz="21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Freeform 17"/>
          <p:cNvSpPr>
            <a:spLocks noEditPoints="1"/>
          </p:cNvSpPr>
          <p:nvPr/>
        </p:nvSpPr>
        <p:spPr bwMode="auto">
          <a:xfrm>
            <a:off x="5429987" y="3946715"/>
            <a:ext cx="314637" cy="233223"/>
          </a:xfrm>
          <a:custGeom>
            <a:avLst/>
            <a:gdLst>
              <a:gd name="T0" fmla="*/ 3011 w 3397"/>
              <a:gd name="T1" fmla="*/ 1168 h 2513"/>
              <a:gd name="T2" fmla="*/ 3011 w 3397"/>
              <a:gd name="T3" fmla="*/ 854 h 2513"/>
              <a:gd name="T4" fmla="*/ 2710 w 3397"/>
              <a:gd name="T5" fmla="*/ 854 h 2513"/>
              <a:gd name="T6" fmla="*/ 2609 w 3397"/>
              <a:gd name="T7" fmla="*/ 754 h 2513"/>
              <a:gd name="T8" fmla="*/ 2609 w 3397"/>
              <a:gd name="T9" fmla="*/ 603 h 2513"/>
              <a:gd name="T10" fmla="*/ 2710 w 3397"/>
              <a:gd name="T11" fmla="*/ 502 h 2513"/>
              <a:gd name="T12" fmla="*/ 3011 w 3397"/>
              <a:gd name="T13" fmla="*/ 502 h 2513"/>
              <a:gd name="T14" fmla="*/ 3011 w 3397"/>
              <a:gd name="T15" fmla="*/ 301 h 2513"/>
              <a:gd name="T16" fmla="*/ 2910 w 3397"/>
              <a:gd name="T17" fmla="*/ 201 h 2513"/>
              <a:gd name="T18" fmla="*/ 301 w 3397"/>
              <a:gd name="T19" fmla="*/ 201 h 2513"/>
              <a:gd name="T20" fmla="*/ 201 w 3397"/>
              <a:gd name="T21" fmla="*/ 301 h 2513"/>
              <a:gd name="T22" fmla="*/ 201 w 3397"/>
              <a:gd name="T23" fmla="*/ 502 h 2513"/>
              <a:gd name="T24" fmla="*/ 1806 w 3397"/>
              <a:gd name="T25" fmla="*/ 502 h 2513"/>
              <a:gd name="T26" fmla="*/ 1907 w 3397"/>
              <a:gd name="T27" fmla="*/ 603 h 2513"/>
              <a:gd name="T28" fmla="*/ 1907 w 3397"/>
              <a:gd name="T29" fmla="*/ 754 h 2513"/>
              <a:gd name="T30" fmla="*/ 1806 w 3397"/>
              <a:gd name="T31" fmla="*/ 854 h 2513"/>
              <a:gd name="T32" fmla="*/ 201 w 3397"/>
              <a:gd name="T33" fmla="*/ 854 h 2513"/>
              <a:gd name="T34" fmla="*/ 201 w 3397"/>
              <a:gd name="T35" fmla="*/ 1809 h 2513"/>
              <a:gd name="T36" fmla="*/ 301 w 3397"/>
              <a:gd name="T37" fmla="*/ 1910 h 2513"/>
              <a:gd name="T38" fmla="*/ 1749 w 3397"/>
              <a:gd name="T39" fmla="*/ 1910 h 2513"/>
              <a:gd name="T40" fmla="*/ 1873 w 3397"/>
              <a:gd name="T41" fmla="*/ 2111 h 2513"/>
              <a:gd name="T42" fmla="*/ 201 w 3397"/>
              <a:gd name="T43" fmla="*/ 2111 h 2513"/>
              <a:gd name="T44" fmla="*/ 0 w 3397"/>
              <a:gd name="T45" fmla="*/ 1910 h 2513"/>
              <a:gd name="T46" fmla="*/ 0 w 3397"/>
              <a:gd name="T47" fmla="*/ 201 h 2513"/>
              <a:gd name="T48" fmla="*/ 201 w 3397"/>
              <a:gd name="T49" fmla="*/ 0 h 2513"/>
              <a:gd name="T50" fmla="*/ 3011 w 3397"/>
              <a:gd name="T51" fmla="*/ 0 h 2513"/>
              <a:gd name="T52" fmla="*/ 3211 w 3397"/>
              <a:gd name="T53" fmla="*/ 201 h 2513"/>
              <a:gd name="T54" fmla="*/ 3211 w 3397"/>
              <a:gd name="T55" fmla="*/ 603 h 2513"/>
              <a:gd name="T56" fmla="*/ 3211 w 3397"/>
              <a:gd name="T57" fmla="*/ 754 h 2513"/>
              <a:gd name="T58" fmla="*/ 3211 w 3397"/>
              <a:gd name="T59" fmla="*/ 1231 h 2513"/>
              <a:gd name="T60" fmla="*/ 3011 w 3397"/>
              <a:gd name="T61" fmla="*/ 1168 h 2513"/>
              <a:gd name="T62" fmla="*/ 2107 w 3397"/>
              <a:gd name="T63" fmla="*/ 1307 h 2513"/>
              <a:gd name="T64" fmla="*/ 2107 w 3397"/>
              <a:gd name="T65" fmla="*/ 653 h 2513"/>
              <a:gd name="T66" fmla="*/ 2258 w 3397"/>
              <a:gd name="T67" fmla="*/ 503 h 2513"/>
              <a:gd name="T68" fmla="*/ 2408 w 3397"/>
              <a:gd name="T69" fmla="*/ 653 h 2513"/>
              <a:gd name="T70" fmla="*/ 2408 w 3397"/>
              <a:gd name="T71" fmla="*/ 1206 h 2513"/>
              <a:gd name="T72" fmla="*/ 2609 w 3397"/>
              <a:gd name="T73" fmla="*/ 1307 h 2513"/>
              <a:gd name="T74" fmla="*/ 2810 w 3397"/>
              <a:gd name="T75" fmla="*/ 1357 h 2513"/>
              <a:gd name="T76" fmla="*/ 2960 w 3397"/>
              <a:gd name="T77" fmla="*/ 2011 h 2513"/>
              <a:gd name="T78" fmla="*/ 2960 w 3397"/>
              <a:gd name="T79" fmla="*/ 2513 h 2513"/>
              <a:gd name="T80" fmla="*/ 2158 w 3397"/>
              <a:gd name="T81" fmla="*/ 2513 h 2513"/>
              <a:gd name="T82" fmla="*/ 2158 w 3397"/>
              <a:gd name="T83" fmla="*/ 2161 h 2513"/>
              <a:gd name="T84" fmla="*/ 1857 w 3397"/>
              <a:gd name="T85" fmla="*/ 1659 h 2513"/>
              <a:gd name="T86" fmla="*/ 2107 w 3397"/>
              <a:gd name="T87" fmla="*/ 1307 h 2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97" h="2513">
                <a:moveTo>
                  <a:pt x="3011" y="1168"/>
                </a:moveTo>
                <a:cubicBezTo>
                  <a:pt x="3011" y="854"/>
                  <a:pt x="3011" y="854"/>
                  <a:pt x="3011" y="854"/>
                </a:cubicBezTo>
                <a:cubicBezTo>
                  <a:pt x="2710" y="854"/>
                  <a:pt x="2710" y="854"/>
                  <a:pt x="2710" y="854"/>
                </a:cubicBezTo>
                <a:cubicBezTo>
                  <a:pt x="2654" y="854"/>
                  <a:pt x="2609" y="809"/>
                  <a:pt x="2609" y="754"/>
                </a:cubicBezTo>
                <a:cubicBezTo>
                  <a:pt x="2609" y="603"/>
                  <a:pt x="2609" y="603"/>
                  <a:pt x="2609" y="603"/>
                </a:cubicBezTo>
                <a:cubicBezTo>
                  <a:pt x="2609" y="548"/>
                  <a:pt x="2654" y="502"/>
                  <a:pt x="2710" y="502"/>
                </a:cubicBezTo>
                <a:cubicBezTo>
                  <a:pt x="3011" y="502"/>
                  <a:pt x="3011" y="502"/>
                  <a:pt x="3011" y="502"/>
                </a:cubicBezTo>
                <a:cubicBezTo>
                  <a:pt x="3011" y="301"/>
                  <a:pt x="3011" y="301"/>
                  <a:pt x="3011" y="301"/>
                </a:cubicBezTo>
                <a:cubicBezTo>
                  <a:pt x="3011" y="246"/>
                  <a:pt x="2966" y="201"/>
                  <a:pt x="2910" y="201"/>
                </a:cubicBezTo>
                <a:cubicBezTo>
                  <a:pt x="301" y="201"/>
                  <a:pt x="301" y="201"/>
                  <a:pt x="301" y="201"/>
                </a:cubicBezTo>
                <a:cubicBezTo>
                  <a:pt x="246" y="201"/>
                  <a:pt x="201" y="246"/>
                  <a:pt x="201" y="301"/>
                </a:cubicBezTo>
                <a:cubicBezTo>
                  <a:pt x="201" y="502"/>
                  <a:pt x="201" y="502"/>
                  <a:pt x="201" y="502"/>
                </a:cubicBezTo>
                <a:cubicBezTo>
                  <a:pt x="1806" y="502"/>
                  <a:pt x="1806" y="502"/>
                  <a:pt x="1806" y="502"/>
                </a:cubicBezTo>
                <a:cubicBezTo>
                  <a:pt x="1862" y="502"/>
                  <a:pt x="1907" y="548"/>
                  <a:pt x="1907" y="603"/>
                </a:cubicBezTo>
                <a:cubicBezTo>
                  <a:pt x="1907" y="754"/>
                  <a:pt x="1907" y="754"/>
                  <a:pt x="1907" y="754"/>
                </a:cubicBezTo>
                <a:cubicBezTo>
                  <a:pt x="1907" y="809"/>
                  <a:pt x="1862" y="854"/>
                  <a:pt x="1806" y="854"/>
                </a:cubicBezTo>
                <a:cubicBezTo>
                  <a:pt x="201" y="854"/>
                  <a:pt x="201" y="854"/>
                  <a:pt x="201" y="854"/>
                </a:cubicBezTo>
                <a:cubicBezTo>
                  <a:pt x="201" y="1809"/>
                  <a:pt x="201" y="1809"/>
                  <a:pt x="201" y="1809"/>
                </a:cubicBezTo>
                <a:cubicBezTo>
                  <a:pt x="201" y="1865"/>
                  <a:pt x="246" y="1910"/>
                  <a:pt x="301" y="1910"/>
                </a:cubicBezTo>
                <a:cubicBezTo>
                  <a:pt x="1749" y="1910"/>
                  <a:pt x="1749" y="1910"/>
                  <a:pt x="1749" y="1910"/>
                </a:cubicBezTo>
                <a:cubicBezTo>
                  <a:pt x="1873" y="2111"/>
                  <a:pt x="1873" y="2111"/>
                  <a:pt x="1873" y="2111"/>
                </a:cubicBezTo>
                <a:cubicBezTo>
                  <a:pt x="201" y="2111"/>
                  <a:pt x="201" y="2111"/>
                  <a:pt x="201" y="2111"/>
                </a:cubicBezTo>
                <a:cubicBezTo>
                  <a:pt x="90" y="2111"/>
                  <a:pt x="0" y="2021"/>
                  <a:pt x="0" y="1910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90"/>
                  <a:pt x="90" y="0"/>
                  <a:pt x="201" y="0"/>
                </a:cubicBezTo>
                <a:cubicBezTo>
                  <a:pt x="3011" y="0"/>
                  <a:pt x="3011" y="0"/>
                  <a:pt x="3011" y="0"/>
                </a:cubicBezTo>
                <a:cubicBezTo>
                  <a:pt x="3121" y="0"/>
                  <a:pt x="3211" y="90"/>
                  <a:pt x="3211" y="201"/>
                </a:cubicBezTo>
                <a:cubicBezTo>
                  <a:pt x="3211" y="603"/>
                  <a:pt x="3211" y="603"/>
                  <a:pt x="3211" y="603"/>
                </a:cubicBezTo>
                <a:cubicBezTo>
                  <a:pt x="3211" y="754"/>
                  <a:pt x="3211" y="754"/>
                  <a:pt x="3211" y="754"/>
                </a:cubicBezTo>
                <a:cubicBezTo>
                  <a:pt x="3211" y="1231"/>
                  <a:pt x="3211" y="1231"/>
                  <a:pt x="3211" y="1231"/>
                </a:cubicBezTo>
                <a:cubicBezTo>
                  <a:pt x="3011" y="1168"/>
                  <a:pt x="3011" y="1168"/>
                  <a:pt x="3011" y="1168"/>
                </a:cubicBezTo>
                <a:close/>
                <a:moveTo>
                  <a:pt x="2107" y="1307"/>
                </a:moveTo>
                <a:cubicBezTo>
                  <a:pt x="2107" y="1076"/>
                  <a:pt x="2107" y="727"/>
                  <a:pt x="2107" y="653"/>
                </a:cubicBezTo>
                <a:cubicBezTo>
                  <a:pt x="2107" y="580"/>
                  <a:pt x="2186" y="497"/>
                  <a:pt x="2258" y="503"/>
                </a:cubicBezTo>
                <a:cubicBezTo>
                  <a:pt x="2330" y="508"/>
                  <a:pt x="2408" y="583"/>
                  <a:pt x="2408" y="653"/>
                </a:cubicBezTo>
                <a:cubicBezTo>
                  <a:pt x="2408" y="723"/>
                  <a:pt x="2408" y="1172"/>
                  <a:pt x="2408" y="1206"/>
                </a:cubicBezTo>
                <a:cubicBezTo>
                  <a:pt x="2408" y="1241"/>
                  <a:pt x="2613" y="1286"/>
                  <a:pt x="2609" y="1307"/>
                </a:cubicBezTo>
                <a:cubicBezTo>
                  <a:pt x="2606" y="1328"/>
                  <a:pt x="2794" y="1294"/>
                  <a:pt x="2810" y="1357"/>
                </a:cubicBezTo>
                <a:cubicBezTo>
                  <a:pt x="2810" y="1357"/>
                  <a:pt x="3397" y="1326"/>
                  <a:pt x="2960" y="2011"/>
                </a:cubicBezTo>
                <a:cubicBezTo>
                  <a:pt x="2940" y="2016"/>
                  <a:pt x="2960" y="2513"/>
                  <a:pt x="2960" y="2513"/>
                </a:cubicBezTo>
                <a:cubicBezTo>
                  <a:pt x="2158" y="2513"/>
                  <a:pt x="2158" y="2513"/>
                  <a:pt x="2158" y="2513"/>
                </a:cubicBezTo>
                <a:cubicBezTo>
                  <a:pt x="2158" y="2161"/>
                  <a:pt x="2158" y="2161"/>
                  <a:pt x="2158" y="2161"/>
                </a:cubicBezTo>
                <a:cubicBezTo>
                  <a:pt x="2158" y="2161"/>
                  <a:pt x="1900" y="1734"/>
                  <a:pt x="1857" y="1659"/>
                </a:cubicBezTo>
                <a:cubicBezTo>
                  <a:pt x="1813" y="1584"/>
                  <a:pt x="1722" y="1354"/>
                  <a:pt x="2107" y="13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buNone/>
            </a:pPr>
            <a:endParaRPr lang="zh-CN" altLang="en-US" sz="21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4"/>
          <p:cNvSpPr txBox="1"/>
          <p:nvPr/>
        </p:nvSpPr>
        <p:spPr>
          <a:xfrm>
            <a:off x="3733991" y="5141610"/>
            <a:ext cx="1523090" cy="344791"/>
          </a:xfrm>
          <a:prstGeom prst="rect">
            <a:avLst/>
          </a:prstGeom>
          <a:noFill/>
        </p:spPr>
        <p:txBody>
          <a:bodyPr wrap="square" lIns="67135" tIns="33568" rIns="67135" bIns="33568" rtlCol="0">
            <a:spAutoFit/>
          </a:bodyPr>
          <a:lstStyle/>
          <a:p>
            <a:pPr>
              <a:buNone/>
            </a:pPr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辅助交易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9" name="Picture 4" descr="F:\!!!!!未完成\PPT\11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 rot="8789619">
            <a:off x="3992861" y="4867881"/>
            <a:ext cx="154112" cy="1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椭圆 139"/>
          <p:cNvSpPr/>
          <p:nvPr/>
        </p:nvSpPr>
        <p:spPr>
          <a:xfrm>
            <a:off x="6714547" y="2079137"/>
            <a:ext cx="549902" cy="549902"/>
          </a:xfrm>
          <a:prstGeom prst="ellipse">
            <a:avLst/>
          </a:prstGeom>
          <a:blipFill>
            <a:blip r:embed="rId8" cstate="print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文本框 148"/>
          <p:cNvSpPr txBox="1"/>
          <p:nvPr/>
        </p:nvSpPr>
        <p:spPr>
          <a:xfrm>
            <a:off x="5410201" y="3212068"/>
            <a:ext cx="84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标题 1"/>
          <p:cNvSpPr txBox="1"/>
          <p:nvPr/>
        </p:nvSpPr>
        <p:spPr>
          <a:xfrm>
            <a:off x="914400" y="180000"/>
            <a:ext cx="75438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人工智能</a:t>
            </a:r>
            <a:r>
              <a:rPr lang="en-US" altLang="zh-CN" kern="0" dirty="0"/>
              <a:t>+</a:t>
            </a:r>
            <a:r>
              <a:rPr lang="zh-CN" altLang="en-US" kern="0" dirty="0"/>
              <a:t>金融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 txBox="1"/>
          <p:nvPr/>
        </p:nvSpPr>
        <p:spPr>
          <a:xfrm>
            <a:off x="838200" y="180000"/>
            <a:ext cx="87630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人工智能</a:t>
            </a:r>
            <a:r>
              <a:rPr lang="en-US" altLang="zh-CN" kern="0" dirty="0"/>
              <a:t>+</a:t>
            </a:r>
            <a:r>
              <a:rPr lang="zh-CN" altLang="en-US" kern="0" dirty="0"/>
              <a:t>医疗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143" y="1524000"/>
            <a:ext cx="11237713" cy="46148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4271962" y="1671320"/>
            <a:ext cx="2556998" cy="380831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76401" y="1600200"/>
            <a:ext cx="2415998" cy="4381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b="1" dirty="0"/>
              <a:t>摄像头：视觉处理模块</a:t>
            </a:r>
            <a:endParaRPr lang="zh-CN" altLang="en-US" sz="1600" b="1" dirty="0"/>
          </a:p>
        </p:txBody>
      </p:sp>
      <p:sp>
        <p:nvSpPr>
          <p:cNvPr id="9" name="矩形 8"/>
          <p:cNvSpPr/>
          <p:nvPr/>
        </p:nvSpPr>
        <p:spPr>
          <a:xfrm>
            <a:off x="1905000" y="2322196"/>
            <a:ext cx="2305278" cy="4381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zh-CN" sz="1600" b="1" dirty="0"/>
              <a:t>MIC</a:t>
            </a:r>
            <a:r>
              <a:rPr lang="zh-CN" altLang="en-US" sz="1600" b="1" dirty="0"/>
              <a:t>、语音模块</a:t>
            </a:r>
            <a:endParaRPr lang="zh-CN" altLang="en-US" sz="1600" b="1" dirty="0"/>
          </a:p>
        </p:txBody>
      </p:sp>
      <p:sp>
        <p:nvSpPr>
          <p:cNvPr id="10" name="矩形 9"/>
          <p:cNvSpPr/>
          <p:nvPr/>
        </p:nvSpPr>
        <p:spPr>
          <a:xfrm>
            <a:off x="2209800" y="4144368"/>
            <a:ext cx="2107374" cy="4381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b="1" dirty="0"/>
              <a:t>舵机：动作控制模块</a:t>
            </a:r>
            <a:endParaRPr lang="zh-CN" altLang="en-US" sz="1600" b="1" dirty="0"/>
          </a:p>
        </p:txBody>
      </p:sp>
      <p:sp>
        <p:nvSpPr>
          <p:cNvPr id="12" name="矩形 11"/>
          <p:cNvSpPr/>
          <p:nvPr/>
        </p:nvSpPr>
        <p:spPr>
          <a:xfrm>
            <a:off x="1066800" y="4916424"/>
            <a:ext cx="3093365" cy="43815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b="1" dirty="0"/>
              <a:t>直流马达、步行马达、马达驱动</a:t>
            </a:r>
            <a:endParaRPr lang="zh-CN" altLang="en-US" sz="1600" b="1" dirty="0"/>
          </a:p>
        </p:txBody>
      </p:sp>
      <p:sp>
        <p:nvSpPr>
          <p:cNvPr id="13" name="矩形 12"/>
          <p:cNvSpPr/>
          <p:nvPr/>
        </p:nvSpPr>
        <p:spPr>
          <a:xfrm>
            <a:off x="7007087" y="1655446"/>
            <a:ext cx="2788639" cy="43815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zh-CN" sz="1600" b="1" dirty="0"/>
              <a:t>CPU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DDR</a:t>
            </a:r>
            <a:r>
              <a:rPr lang="zh-CN" altLang="en-US" sz="1600" b="1" dirty="0"/>
              <a:t>、无线连接模块</a:t>
            </a:r>
            <a:endParaRPr lang="zh-CN" altLang="en-US" sz="1600" b="1" dirty="0"/>
          </a:p>
        </p:txBody>
      </p:sp>
      <p:sp>
        <p:nvSpPr>
          <p:cNvPr id="14" name="矩形 13"/>
          <p:cNvSpPr/>
          <p:nvPr/>
        </p:nvSpPr>
        <p:spPr>
          <a:xfrm>
            <a:off x="6999086" y="2486026"/>
            <a:ext cx="2068714" cy="43815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zh-CN" sz="1600" b="1" dirty="0"/>
              <a:t>LCD</a:t>
            </a:r>
            <a:r>
              <a:rPr lang="zh-CN" altLang="en-US" sz="1600" b="1" dirty="0"/>
              <a:t>、显示驱动</a:t>
            </a:r>
            <a:endParaRPr lang="zh-CN" altLang="en-US" sz="1600" b="1" dirty="0"/>
          </a:p>
        </p:txBody>
      </p:sp>
      <p:sp>
        <p:nvSpPr>
          <p:cNvPr id="15" name="矩形 14"/>
          <p:cNvSpPr/>
          <p:nvPr/>
        </p:nvSpPr>
        <p:spPr>
          <a:xfrm>
            <a:off x="7025489" y="3269137"/>
            <a:ext cx="2347111" cy="43815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b="1" dirty="0"/>
              <a:t>音频解码、放大模块</a:t>
            </a:r>
            <a:endParaRPr lang="zh-CN" altLang="en-US" sz="1600" b="1" dirty="0"/>
          </a:p>
        </p:txBody>
      </p:sp>
      <p:sp>
        <p:nvSpPr>
          <p:cNvPr id="16" name="矩形 15"/>
          <p:cNvSpPr/>
          <p:nvPr/>
        </p:nvSpPr>
        <p:spPr>
          <a:xfrm>
            <a:off x="7238696" y="3981450"/>
            <a:ext cx="1585264" cy="43815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zh-CN" sz="1600" b="1" dirty="0"/>
              <a:t>MCU</a:t>
            </a:r>
            <a:r>
              <a:rPr lang="zh-CN" altLang="en-US" sz="1600" b="1" dirty="0"/>
              <a:t>单片机</a:t>
            </a:r>
            <a:endParaRPr lang="zh-CN" altLang="en-US" sz="1600" b="1" dirty="0"/>
          </a:p>
        </p:txBody>
      </p:sp>
      <p:sp>
        <p:nvSpPr>
          <p:cNvPr id="17" name="矩形 16"/>
          <p:cNvSpPr/>
          <p:nvPr/>
        </p:nvSpPr>
        <p:spPr>
          <a:xfrm>
            <a:off x="6734102" y="4776789"/>
            <a:ext cx="2788639" cy="8620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1600" b="1" dirty="0"/>
              <a:t>加速度、陀螺仪器、手势识别、红外、环境光、温度等传感器</a:t>
            </a:r>
            <a:endParaRPr lang="zh-CN" altLang="en-US" sz="1600" b="1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3974782" y="1749743"/>
            <a:ext cx="1754180" cy="343855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9" idx="3"/>
          </p:cNvCxnSpPr>
          <p:nvPr/>
        </p:nvCxnSpPr>
        <p:spPr>
          <a:xfrm flipV="1">
            <a:off x="4210278" y="2268857"/>
            <a:ext cx="1315946" cy="272414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4028122" y="3427099"/>
            <a:ext cx="472441" cy="67055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0" idx="3"/>
          </p:cNvCxnSpPr>
          <p:nvPr/>
        </p:nvCxnSpPr>
        <p:spPr>
          <a:xfrm flipV="1">
            <a:off x="4317174" y="3329373"/>
            <a:ext cx="876808" cy="103407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4416236" y="4261677"/>
            <a:ext cx="922527" cy="199492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4028122" y="5135501"/>
            <a:ext cx="1424940" cy="1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3" idx="1"/>
          </p:cNvCxnSpPr>
          <p:nvPr/>
        </p:nvCxnSpPr>
        <p:spPr>
          <a:xfrm flipH="1">
            <a:off x="6100765" y="1874521"/>
            <a:ext cx="906322" cy="2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4" idx="1"/>
          </p:cNvCxnSpPr>
          <p:nvPr/>
        </p:nvCxnSpPr>
        <p:spPr>
          <a:xfrm flipH="1" flipV="1">
            <a:off x="6100764" y="2169797"/>
            <a:ext cx="898322" cy="535304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5" idx="1"/>
          </p:cNvCxnSpPr>
          <p:nvPr/>
        </p:nvCxnSpPr>
        <p:spPr>
          <a:xfrm flipH="1" flipV="1">
            <a:off x="5955983" y="2486026"/>
            <a:ext cx="1069506" cy="1002186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 flipV="1">
            <a:off x="5856922" y="2924176"/>
            <a:ext cx="1382078" cy="1264920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7" idx="1"/>
          </p:cNvCxnSpPr>
          <p:nvPr/>
        </p:nvCxnSpPr>
        <p:spPr>
          <a:xfrm flipH="1" flipV="1">
            <a:off x="5955984" y="3329370"/>
            <a:ext cx="778118" cy="187842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62000" y="6205389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dirty="0">
                <a:solidFill>
                  <a:schemeClr val="accent1"/>
                </a:solidFill>
              </a:rPr>
              <a:t>@</a:t>
            </a:r>
            <a:r>
              <a:rPr lang="zh-CN" altLang="en-US" sz="2000" dirty="0">
                <a:solidFill>
                  <a:schemeClr val="accent1"/>
                </a:solidFill>
              </a:rPr>
              <a:t>专知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914400" y="180000"/>
            <a:ext cx="75438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人工智能</a:t>
            </a:r>
            <a:r>
              <a:rPr lang="en-US" altLang="zh-CN" kern="0" dirty="0"/>
              <a:t>+</a:t>
            </a:r>
            <a:r>
              <a:rPr lang="zh-CN" altLang="en-US" kern="0" dirty="0"/>
              <a:t>机器人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/>
          <p:nvPr/>
        </p:nvSpPr>
        <p:spPr>
          <a:xfrm>
            <a:off x="838200" y="180000"/>
            <a:ext cx="75438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人工智能</a:t>
            </a:r>
            <a:r>
              <a:rPr lang="en-US" altLang="zh-CN" kern="0" dirty="0"/>
              <a:t>+</a:t>
            </a:r>
            <a:r>
              <a:rPr lang="zh-CN" altLang="en-US" kern="0" dirty="0"/>
              <a:t>机器人</a:t>
            </a:r>
            <a:endParaRPr lang="zh-CN" altLang="en-US" kern="0" dirty="0"/>
          </a:p>
        </p:txBody>
      </p:sp>
      <p:sp>
        <p:nvSpPr>
          <p:cNvPr id="27" name="圆角矩形 6"/>
          <p:cNvSpPr/>
          <p:nvPr/>
        </p:nvSpPr>
        <p:spPr>
          <a:xfrm>
            <a:off x="6995242" y="5030469"/>
            <a:ext cx="1918783" cy="1127930"/>
          </a:xfrm>
          <a:prstGeom prst="roundRect">
            <a:avLst>
              <a:gd name="adj" fmla="val 9677"/>
            </a:avLst>
          </a:prstGeom>
          <a:blipFill>
            <a:blip r:embed="rId1" cstate="print"/>
            <a:stretch>
              <a:fillRect t="-7000" b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91335" y="5294108"/>
            <a:ext cx="1854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dirty="0"/>
              <a:t>医疗机器人</a:t>
            </a:r>
            <a:endParaRPr lang="zh-CN" altLang="en-US" sz="1600" dirty="0"/>
          </a:p>
        </p:txBody>
      </p:sp>
      <p:sp>
        <p:nvSpPr>
          <p:cNvPr id="33" name="文本框 32"/>
          <p:cNvSpPr txBox="1"/>
          <p:nvPr/>
        </p:nvSpPr>
        <p:spPr>
          <a:xfrm>
            <a:off x="7388937" y="6138446"/>
            <a:ext cx="1854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dirty="0"/>
              <a:t>教育机器人</a:t>
            </a:r>
            <a:endParaRPr lang="zh-CN" altLang="en-US" sz="1600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83" y="4114800"/>
            <a:ext cx="1816159" cy="1127930"/>
          </a:xfrm>
          <a:prstGeom prst="rect">
            <a:avLst/>
          </a:prstGeom>
        </p:spPr>
      </p:pic>
      <p:sp>
        <p:nvSpPr>
          <p:cNvPr id="26" name="圆角矩形 3"/>
          <p:cNvSpPr/>
          <p:nvPr/>
        </p:nvSpPr>
        <p:spPr>
          <a:xfrm>
            <a:off x="9121978" y="4114799"/>
            <a:ext cx="1698422" cy="1150933"/>
          </a:xfrm>
          <a:prstGeom prst="roundRect">
            <a:avLst>
              <a:gd name="adj" fmla="val 9677"/>
            </a:avLst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97546" y="5300246"/>
            <a:ext cx="1422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dirty="0"/>
              <a:t>服务机器人</a:t>
            </a:r>
            <a:endParaRPr lang="zh-CN" alt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3361867" y="6099332"/>
            <a:ext cx="1422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dirty="0"/>
              <a:t>拣货机器人</a:t>
            </a:r>
            <a:endParaRPr lang="zh-CN" altLang="en-US" sz="1600" dirty="0"/>
          </a:p>
        </p:txBody>
      </p:sp>
      <p:sp>
        <p:nvSpPr>
          <p:cNvPr id="34" name="文本框 33"/>
          <p:cNvSpPr txBox="1"/>
          <p:nvPr/>
        </p:nvSpPr>
        <p:spPr>
          <a:xfrm>
            <a:off x="1611985" y="5265732"/>
            <a:ext cx="1422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dirty="0"/>
              <a:t>扫地机器人</a:t>
            </a:r>
            <a:endParaRPr lang="zh-CN" altLang="en-US" sz="16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101494"/>
            <a:ext cx="1882992" cy="115630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599" y="5035076"/>
            <a:ext cx="1568705" cy="106425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pd2e0-edrr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8438" y="1125971"/>
            <a:ext cx="4251409" cy="2391418"/>
          </a:xfrm>
          <a:prstGeom prst="rect">
            <a:avLst/>
          </a:prstGeom>
          <a:ln w="76200">
            <a:solidFill>
              <a:schemeClr val="accent5"/>
            </a:solidFill>
          </a:ln>
        </p:spPr>
      </p:pic>
      <p:pic>
        <p:nvPicPr>
          <p:cNvPr id="5" name="otmyj-cv9dn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18377" y="1102434"/>
            <a:ext cx="4251409" cy="2478966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9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0668" y="2294163"/>
            <a:ext cx="12170664" cy="11044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685800">
              <a:defRPr sz="135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905000" y="2401746"/>
            <a:ext cx="8153400" cy="8002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人工智能和机器学习概述</a:t>
            </a:r>
            <a:endParaRPr lang="en-US" altLang="zh-CN" sz="4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人工智能</a:t>
            </a:r>
            <a:r>
              <a:rPr lang="en-US" altLang="zh-CN" dirty="0"/>
              <a:t>&gt;</a:t>
            </a:r>
            <a:r>
              <a:rPr lang="zh-CN" altLang="en-US" dirty="0"/>
              <a:t>机器学习</a:t>
            </a:r>
            <a:r>
              <a:rPr lang="en-US" altLang="zh-CN" dirty="0"/>
              <a:t>&gt;</a:t>
            </a:r>
            <a:r>
              <a:rPr lang="zh-CN" altLang="en-US" dirty="0"/>
              <a:t>深度学习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1143000"/>
            <a:ext cx="8940925" cy="510539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逻辑演绎 </a:t>
            </a:r>
            <a:r>
              <a:rPr lang="en-US" altLang="zh-CN" dirty="0"/>
              <a:t>vs </a:t>
            </a:r>
            <a:r>
              <a:rPr lang="zh-CN" altLang="en-US" dirty="0"/>
              <a:t>归纳总结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1676401" y="1592758"/>
            <a:ext cx="1533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数理基础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98741" y="2640448"/>
            <a:ext cx="124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主流技术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870749" y="3859648"/>
            <a:ext cx="124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学派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820417" y="5238689"/>
            <a:ext cx="124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代表方法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478545" y="1429403"/>
            <a:ext cx="3168352" cy="36004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672064" y="1434777"/>
            <a:ext cx="3168352" cy="36004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7347" y="1818384"/>
            <a:ext cx="153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1950s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413691" y="1818384"/>
            <a:ext cx="153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~1990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733025" y="1432274"/>
            <a:ext cx="27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：知识表达与推理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781801" y="1424758"/>
            <a:ext cx="31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：模型、策略、算法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847966" y="178760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学习期</a:t>
            </a:r>
            <a:endParaRPr lang="zh-CN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4077469" y="1787604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推理期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lang="zh-CN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5256513" y="178760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知识期</a:t>
            </a:r>
            <a:endParaRPr lang="zh-CN" altLang="en-US" sz="1600" dirty="0"/>
          </a:p>
        </p:txBody>
      </p:sp>
      <p:cxnSp>
        <p:nvCxnSpPr>
          <p:cNvPr id="54" name="直接连接符 53"/>
          <p:cNvCxnSpPr/>
          <p:nvPr/>
        </p:nvCxnSpPr>
        <p:spPr>
          <a:xfrm>
            <a:off x="1899216" y="2354758"/>
            <a:ext cx="7992888" cy="0"/>
          </a:xfrm>
          <a:prstGeom prst="line">
            <a:avLst/>
          </a:prstGeom>
          <a:ln w="19050">
            <a:solidFill>
              <a:schemeClr val="bg1">
                <a:lumMod val="75000"/>
                <a:alpha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箭头: 下 11"/>
          <p:cNvSpPr/>
          <p:nvPr/>
        </p:nvSpPr>
        <p:spPr>
          <a:xfrm>
            <a:off x="4799856" y="2229496"/>
            <a:ext cx="360040" cy="201463"/>
          </a:xfrm>
          <a:prstGeom prst="down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箭头: 下 12"/>
          <p:cNvSpPr/>
          <p:nvPr/>
        </p:nvSpPr>
        <p:spPr>
          <a:xfrm>
            <a:off x="7945760" y="2229496"/>
            <a:ext cx="360040" cy="201463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029168" y="2600877"/>
            <a:ext cx="13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知识工程</a:t>
            </a:r>
            <a:endParaRPr lang="zh-CN" altLang="en-US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610158" y="2600877"/>
            <a:ext cx="1533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733024" y="2600877"/>
            <a:ext cx="13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逻辑推理</a:t>
            </a:r>
            <a:endParaRPr lang="zh-CN" altLang="en-US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57358" y="3348345"/>
            <a:ext cx="1533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符号主义</a:t>
            </a:r>
            <a:endParaRPr lang="zh-CN" altLang="en-US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086601" y="3348345"/>
            <a:ext cx="1533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</a:t>
            </a: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366485" y="3348345"/>
            <a:ext cx="1533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联结主义</a:t>
            </a: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左大括号 62"/>
          <p:cNvSpPr/>
          <p:nvPr/>
        </p:nvSpPr>
        <p:spPr>
          <a:xfrm rot="5400000">
            <a:off x="8073703" y="2660880"/>
            <a:ext cx="249969" cy="1121828"/>
          </a:xfrm>
          <a:prstGeom prst="leftBrace">
            <a:avLst>
              <a:gd name="adj1" fmla="val 39036"/>
              <a:gd name="adj2" fmla="val 5000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/>
          </a:p>
        </p:txBody>
      </p:sp>
      <p:sp>
        <p:nvSpPr>
          <p:cNvPr id="64" name="左大括号 63"/>
          <p:cNvSpPr/>
          <p:nvPr/>
        </p:nvSpPr>
        <p:spPr>
          <a:xfrm rot="16200000">
            <a:off x="4738708" y="2660880"/>
            <a:ext cx="249969" cy="1121828"/>
          </a:xfrm>
          <a:prstGeom prst="leftBrace">
            <a:avLst>
              <a:gd name="adj1" fmla="val 39036"/>
              <a:gd name="adj2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3577684" y="3736538"/>
            <a:ext cx="285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模拟人的心智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：使用符号、规则 和逻辑来表征知识和进行逻辑推理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382001" y="3731202"/>
            <a:ext cx="2109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模拟脑结构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：使用概率矩阵来识别和归纳模式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705601" y="3731202"/>
            <a:ext cx="1634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对事件发生的可 能性进行概率推理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1870748" y="3288655"/>
            <a:ext cx="7992888" cy="0"/>
          </a:xfrm>
          <a:prstGeom prst="line">
            <a:avLst/>
          </a:prstGeom>
          <a:ln w="19050">
            <a:solidFill>
              <a:schemeClr val="bg1">
                <a:lumMod val="75000"/>
                <a:alpha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4038600" y="4333813"/>
            <a:ext cx="204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（“自上而下”）</a:t>
            </a:r>
            <a:endParaRPr lang="zh-CN" altLang="en-US" sz="1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461792" y="4333813"/>
            <a:ext cx="251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（“自下而上”）</a:t>
            </a:r>
            <a:endParaRPr lang="zh-CN" altLang="en-US" sz="1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700608" y="4226090"/>
            <a:ext cx="190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（“自上而下” </a:t>
            </a:r>
            <a:r>
              <a:rPr lang="en-US" altLang="zh-CN" sz="1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“自下而上”）</a:t>
            </a:r>
            <a:endParaRPr lang="zh-CN" altLang="en-US" sz="1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66417" y="5097959"/>
            <a:ext cx="15338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隐马尔科夫</a:t>
            </a: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524558" y="5257799"/>
            <a:ext cx="1533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1899216" y="4944857"/>
            <a:ext cx="7992888" cy="0"/>
          </a:xfrm>
          <a:prstGeom prst="line">
            <a:avLst/>
          </a:prstGeom>
          <a:ln w="19050">
            <a:solidFill>
              <a:schemeClr val="bg1">
                <a:lumMod val="75000"/>
                <a:alpha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64424" y="5257799"/>
            <a:ext cx="1533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专家系统</a:t>
            </a:r>
            <a:endParaRPr lang="zh-CN" altLang="en-US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842081" y="5097959"/>
            <a:ext cx="10297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定理</a:t>
            </a:r>
            <a:endParaRPr lang="en-US" altLang="zh-CN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None/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证明机</a:t>
            </a:r>
            <a:endParaRPr lang="zh-CN" altLang="en-US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339111" y="6539500"/>
            <a:ext cx="5001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tx2"/>
                </a:solidFill>
              </a:rPr>
              <a:t>本页改编自朱松纯老师的报告 “人工智能的现状、任务、构架与统一”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55" grpId="0" animBg="1"/>
      <p:bldP spid="56" grpId="0" animBg="1"/>
      <p:bldP spid="57" grpId="0"/>
      <p:bldP spid="58" grpId="0"/>
      <p:bldP spid="59" grpId="0"/>
      <p:bldP spid="60" grpId="0"/>
      <p:bldP spid="61" grpId="0"/>
      <p:bldP spid="62" grpId="0"/>
      <p:bldP spid="63" grpId="0" animBg="1"/>
      <p:bldP spid="64" grpId="0" animBg="1"/>
      <p:bldP spid="65" grpId="0"/>
      <p:bldP spid="66" grpId="0"/>
      <p:bldP spid="67" grpId="0"/>
      <p:bldP spid="69" grpId="0"/>
      <p:bldP spid="70" grpId="0"/>
      <p:bldP spid="71" grpId="0"/>
      <p:bldP spid="73" grpId="0"/>
      <p:bldP spid="74" grpId="0"/>
      <p:bldP spid="76" grpId="0"/>
      <p:bldP spid="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知识工程</a:t>
            </a:r>
            <a:r>
              <a:rPr lang="en-US" altLang="zh-CN" dirty="0"/>
              <a:t>/</a:t>
            </a:r>
            <a:r>
              <a:rPr lang="zh-CN" altLang="en-US" dirty="0"/>
              <a:t>专家系统</a:t>
            </a:r>
            <a:endParaRPr lang="zh-CN" altLang="en-US" dirty="0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4290922" y="1328232"/>
            <a:ext cx="7088278" cy="420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矩形 6"/>
          <p:cNvSpPr>
            <a:spLocks noChangeArrowheads="1"/>
          </p:cNvSpPr>
          <p:nvPr/>
        </p:nvSpPr>
        <p:spPr bwMode="auto">
          <a:xfrm>
            <a:off x="5562600" y="5833891"/>
            <a:ext cx="2439591" cy="414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人工定义规则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4400" y="2515224"/>
            <a:ext cx="3501073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根据专家定义的知识和经验，进行推理和判断，从而模拟人类专家的决策过程来解决问题。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962400" y="5712220"/>
            <a:ext cx="2439591" cy="414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kumimoji="0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机器自动训练</a:t>
            </a:r>
            <a:endParaRPr kumimoji="0"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2590800" y="990600"/>
            <a:ext cx="6666903" cy="4371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任意多边形 8"/>
          <p:cNvSpPr/>
          <p:nvPr/>
        </p:nvSpPr>
        <p:spPr bwMode="auto">
          <a:xfrm>
            <a:off x="5120844" y="4587091"/>
            <a:ext cx="1048756" cy="1065568"/>
          </a:xfrm>
          <a:custGeom>
            <a:avLst/>
            <a:gdLst>
              <a:gd name="connsiteX0" fmla="*/ 0 w 1171082"/>
              <a:gd name="connsiteY0" fmla="*/ 2442949 h 2442949"/>
              <a:gd name="connsiteX1" fmla="*/ 709683 w 1171082"/>
              <a:gd name="connsiteY1" fmla="*/ 1883391 h 2442949"/>
              <a:gd name="connsiteX2" fmla="*/ 1146412 w 1171082"/>
              <a:gd name="connsiteY2" fmla="*/ 723331 h 2442949"/>
              <a:gd name="connsiteX3" fmla="*/ 1078173 w 1171082"/>
              <a:gd name="connsiteY3" fmla="*/ 0 h 24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082" h="2442949">
                <a:moveTo>
                  <a:pt x="0" y="2442949"/>
                </a:moveTo>
                <a:cubicBezTo>
                  <a:pt x="259307" y="2306471"/>
                  <a:pt x="518614" y="2169994"/>
                  <a:pt x="709683" y="1883391"/>
                </a:cubicBezTo>
                <a:cubicBezTo>
                  <a:pt x="900752" y="1596788"/>
                  <a:pt x="1084997" y="1037229"/>
                  <a:pt x="1146412" y="723331"/>
                </a:cubicBezTo>
                <a:cubicBezTo>
                  <a:pt x="1207827" y="409433"/>
                  <a:pt x="1143000" y="204716"/>
                  <a:pt x="1078173" y="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知识工程 </a:t>
            </a:r>
            <a:r>
              <a:rPr lang="en-US" altLang="zh-CN" dirty="0"/>
              <a:t>vs </a:t>
            </a:r>
            <a:r>
              <a:rPr lang="zh-CN" altLang="en-US" dirty="0"/>
              <a:t>机器学习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980" y="1219200"/>
            <a:ext cx="2133600" cy="27838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15244"/>
            <a:ext cx="3182768" cy="2279470"/>
          </a:xfrm>
          <a:prstGeom prst="rect">
            <a:avLst/>
          </a:prstGeom>
        </p:spPr>
      </p:pic>
      <p:sp>
        <p:nvSpPr>
          <p:cNvPr id="22" name="Content Placeholder 2"/>
          <p:cNvSpPr txBox="1"/>
          <p:nvPr/>
        </p:nvSpPr>
        <p:spPr>
          <a:xfrm>
            <a:off x="3658825" y="1371600"/>
            <a:ext cx="7505314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知识工程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5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2400" kern="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手工设计规则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建立专家系统（</a:t>
            </a: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~80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年代末期）</a:t>
            </a:r>
            <a:endParaRPr lang="zh-CN" altLang="en-US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15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kern="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结果容易解释</a:t>
            </a:r>
            <a:endParaRPr lang="zh-CN" altLang="en-US" sz="2400" kern="0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15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系统构建费时费力</a:t>
            </a:r>
            <a:endParaRPr lang="zh-CN" altLang="en-US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15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依赖专家主观经验，</a:t>
            </a:r>
            <a:r>
              <a:rPr lang="zh-CN" altLang="en-US" sz="2400" kern="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难以保证一致性和准确性</a:t>
            </a:r>
            <a:endParaRPr lang="zh-CN" altLang="en-US" sz="2400" kern="0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3658825" y="4042839"/>
            <a:ext cx="7867457" cy="12121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基于数据</a:t>
            </a:r>
            <a:r>
              <a:rPr lang="zh-CN" altLang="en-US" sz="24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自动学习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90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年代中期</a:t>
            </a:r>
            <a:r>
              <a:rPr lang="en-US" altLang="zh-CN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~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减少人工繁杂工作，但结果可能不易解释</a:t>
            </a:r>
            <a:endParaRPr lang="zh-CN" altLang="en-US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提高信息处理的效率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，且准确率较高</a:t>
            </a:r>
            <a:endParaRPr lang="zh-CN" altLang="en-US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来源于真实数据，</a:t>
            </a:r>
            <a:r>
              <a:rPr lang="zh-CN" altLang="en-US" sz="24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减少人工规则主观性，可信度高</a:t>
            </a:r>
            <a:endParaRPr lang="zh-CN" altLang="en-US" sz="2400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知识工程的发展 </a:t>
            </a:r>
            <a:r>
              <a:rPr lang="en-US" altLang="zh-CN" dirty="0"/>
              <a:t>&amp; </a:t>
            </a:r>
            <a:r>
              <a:rPr lang="zh-CN" altLang="en-US" dirty="0"/>
              <a:t>融合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143000" y="1143000"/>
            <a:ext cx="9525000" cy="5105400"/>
            <a:chOff x="743017" y="1828800"/>
            <a:chExt cx="7344816" cy="355354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3017" y="1828800"/>
              <a:ext cx="7200800" cy="351964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855585" y="4925144"/>
              <a:ext cx="2232248" cy="457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221906" y="2143967"/>
              <a:ext cx="504056" cy="1785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17484" y="4581883"/>
              <a:ext cx="504056" cy="1785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025322" y="2476874"/>
              <a:ext cx="504056" cy="1785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625847" y="4819102"/>
              <a:ext cx="565607" cy="1785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794424" y="4346597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知识图谱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机器学习的应用技术领域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305" y="1295400"/>
            <a:ext cx="10936895" cy="473993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38200" y="1143000"/>
            <a:ext cx="3152211" cy="1881238"/>
          </a:xfrm>
          <a:prstGeom prst="roundRect">
            <a:avLst>
              <a:gd name="adj" fmla="val 9238"/>
            </a:avLst>
          </a:prstGeom>
          <a:blipFill>
            <a:blip r:embed="rId1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267200" y="1143000"/>
            <a:ext cx="3152211" cy="1881238"/>
          </a:xfrm>
          <a:prstGeom prst="roundRect">
            <a:avLst>
              <a:gd name="adj" fmla="val 9238"/>
            </a:avLst>
          </a:prstGeom>
          <a:blipFill>
            <a:blip r:embed="rId2" cstate="print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8200" y="4087093"/>
            <a:ext cx="3152211" cy="1881238"/>
          </a:xfrm>
          <a:prstGeom prst="roundRect">
            <a:avLst>
              <a:gd name="adj" fmla="val 9238"/>
            </a:avLst>
          </a:prstGeom>
          <a:blipFill>
            <a:blip r:embed="rId3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267200" y="4087093"/>
            <a:ext cx="3152211" cy="1881238"/>
          </a:xfrm>
          <a:prstGeom prst="roundRect">
            <a:avLst>
              <a:gd name="adj" fmla="val 9238"/>
            </a:avLst>
          </a:prstGeom>
          <a:blipFill>
            <a:blip r:embed="rId4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2113" y="312737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人脸识别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61113" y="312737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图像分类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3761" y="609600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图像搜索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92761" y="609600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图像分割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972989" y="1143000"/>
            <a:ext cx="3152211" cy="1881238"/>
          </a:xfrm>
          <a:prstGeom prst="roundRect">
            <a:avLst>
              <a:gd name="adj" fmla="val 9238"/>
            </a:avLst>
          </a:prstGeom>
          <a:blipFill>
            <a:blip r:embed="rId5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972989" y="4087093"/>
            <a:ext cx="3152211" cy="1881238"/>
          </a:xfrm>
          <a:prstGeom prst="roundRect">
            <a:avLst>
              <a:gd name="adj" fmla="val 9238"/>
            </a:avLst>
          </a:prstGeom>
          <a:blipFill>
            <a:blip r:embed="rId6" cstate="print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66902" y="312737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目标检测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98550" y="609600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视频监控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914400" y="180000"/>
            <a:ext cx="7467600" cy="470898"/>
          </a:xfrm>
        </p:spPr>
        <p:txBody>
          <a:bodyPr/>
          <a:lstStyle/>
          <a:p>
            <a:r>
              <a:rPr lang="zh-CN" altLang="en-US" dirty="0"/>
              <a:t>计算机视觉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6096000" y="1701531"/>
            <a:ext cx="2286000" cy="1365447"/>
          </a:xfrm>
          <a:prstGeom prst="roundRect">
            <a:avLst>
              <a:gd name="adj" fmla="val 9238"/>
            </a:avLst>
          </a:prstGeom>
          <a:blipFill>
            <a:blip r:embed="rId1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56277" y="3165902"/>
            <a:ext cx="1497686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语音识别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534400" y="1701813"/>
            <a:ext cx="2266949" cy="1364881"/>
          </a:xfrm>
          <a:prstGeom prst="roundRect">
            <a:avLst>
              <a:gd name="adj" fmla="val 9238"/>
            </a:avLst>
          </a:prstGeom>
          <a:blipFill>
            <a:blip r:embed="rId2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41714" y="3158881"/>
            <a:ext cx="1497686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语音合成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283244" y="3791022"/>
            <a:ext cx="2394156" cy="1314378"/>
          </a:xfrm>
          <a:prstGeom prst="roundRect">
            <a:avLst>
              <a:gd name="adj" fmla="val 9238"/>
            </a:avLst>
          </a:prstGeom>
          <a:blipFill>
            <a:blip r:embed="rId3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85557" y="5223302"/>
            <a:ext cx="1497686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声纹识别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990600" y="180000"/>
            <a:ext cx="7467600" cy="470898"/>
          </a:xfrm>
        </p:spPr>
        <p:txBody>
          <a:bodyPr/>
          <a:lstStyle/>
          <a:p>
            <a:r>
              <a:rPr lang="zh-CN" altLang="en-US" dirty="0"/>
              <a:t>语音技术</a:t>
            </a:r>
            <a:endParaRPr lang="zh-CN" altLang="en-US" dirty="0"/>
          </a:p>
        </p:txBody>
      </p:sp>
      <p:sp>
        <p:nvSpPr>
          <p:cNvPr id="17" name="object 9"/>
          <p:cNvSpPr/>
          <p:nvPr/>
        </p:nvSpPr>
        <p:spPr>
          <a:xfrm>
            <a:off x="987000" y="1676400"/>
            <a:ext cx="4728028" cy="342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762000" y="1039186"/>
            <a:ext cx="3368358" cy="2208014"/>
          </a:xfrm>
          <a:prstGeom prst="roundRect">
            <a:avLst>
              <a:gd name="adj" fmla="val 9238"/>
            </a:avLst>
          </a:prstGeom>
          <a:blipFill>
            <a:blip r:embed="rId1" cstate="print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72000" y="983396"/>
            <a:ext cx="3368358" cy="2208014"/>
          </a:xfrm>
          <a:prstGeom prst="roundRect">
            <a:avLst>
              <a:gd name="adj" fmla="val 9238"/>
            </a:avLst>
          </a:prstGeom>
          <a:blipFill>
            <a:blip r:embed="rId2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06552" y="3887986"/>
            <a:ext cx="3368358" cy="2208014"/>
          </a:xfrm>
          <a:prstGeom prst="roundRect">
            <a:avLst>
              <a:gd name="adj" fmla="val 9238"/>
            </a:avLst>
          </a:prstGeom>
          <a:blipFill>
            <a:blip r:embed="rId3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572000" y="3887986"/>
            <a:ext cx="3368358" cy="2208014"/>
          </a:xfrm>
          <a:prstGeom prst="roundRect">
            <a:avLst>
              <a:gd name="adj" fmla="val 9238"/>
            </a:avLst>
          </a:prstGeom>
          <a:blipFill>
            <a:blip r:embed="rId4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3000" y="327660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文本分类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17141" y="327660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机器翻译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43000" y="617220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自动问答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17141" y="617220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信息检索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909242" y="983396"/>
            <a:ext cx="3368358" cy="2208014"/>
          </a:xfrm>
          <a:prstGeom prst="roundRect">
            <a:avLst>
              <a:gd name="adj" fmla="val 9238"/>
            </a:avLst>
          </a:prstGeom>
          <a:blipFill>
            <a:blip r:embed="rId5" cstate="print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909242" y="3887986"/>
            <a:ext cx="3368358" cy="2208014"/>
          </a:xfrm>
          <a:prstGeom prst="roundRect">
            <a:avLst>
              <a:gd name="adj" fmla="val 9238"/>
            </a:avLst>
          </a:prstGeom>
          <a:blipFill>
            <a:blip r:embed="rId6" cstate="print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82000" y="327660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知识图谱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82000" y="6172200"/>
            <a:ext cx="2702859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00" dirty="0">
                <a:solidFill>
                  <a:schemeClr val="bg1"/>
                </a:solidFill>
              </a:rPr>
              <a:t>文本生成</a:t>
            </a:r>
            <a:endParaRPr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914400" y="180000"/>
            <a:ext cx="7467600" cy="470898"/>
          </a:xfrm>
        </p:spPr>
        <p:txBody>
          <a:bodyPr/>
          <a:lstStyle/>
          <a:p>
            <a:r>
              <a:rPr lang="zh-CN" altLang="en-US" dirty="0"/>
              <a:t>自然语言处理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人工智能军备竞赛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2271885"/>
            <a:ext cx="8508809" cy="31303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7077" y="5474810"/>
            <a:ext cx="1498658" cy="1107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3882" y="5469132"/>
            <a:ext cx="1736530" cy="11126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8854" y="1201897"/>
            <a:ext cx="1592580" cy="10699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1" y="5474810"/>
            <a:ext cx="1327299" cy="1107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14708" y="1195183"/>
            <a:ext cx="1592580" cy="10926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77150" y="1179219"/>
            <a:ext cx="1592581" cy="10926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10601" y="5676706"/>
            <a:ext cx="1796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万亿韩元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120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万亿韩元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54026" y="840665"/>
            <a:ext cx="1796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亿欧元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77195" y="840665"/>
            <a:ext cx="1433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特别委员会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10668" y="2294163"/>
            <a:ext cx="12170664" cy="11044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685800">
              <a:defRPr sz="1350">
                <a:solidFill>
                  <a:prstClr val="white"/>
                </a:solidFill>
                <a:latin typeface="Verdana" panose="020B0604030504040204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905000" y="2401746"/>
            <a:ext cx="8153400" cy="8002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神经网络和深度学习概述</a:t>
            </a:r>
            <a:endParaRPr lang="en-US" altLang="zh-CN" sz="4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1219200"/>
            <a:ext cx="6781800" cy="523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62800" y="5105400"/>
            <a:ext cx="1295400" cy="381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57798" y="6046787"/>
            <a:ext cx="1371601" cy="3460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57799" y="1371600"/>
            <a:ext cx="1447801" cy="3460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67000" y="4495800"/>
            <a:ext cx="1524000" cy="3460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92574" y="3677201"/>
            <a:ext cx="1322226" cy="3460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914400" y="180000"/>
            <a:ext cx="73914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流行机器学习模型的演变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990600" y="180000"/>
            <a:ext cx="78486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流行机器学习模型的演变</a:t>
            </a:r>
            <a:endParaRPr lang="zh-CN" altLang="en-US" kern="0" dirty="0"/>
          </a:p>
        </p:txBody>
      </p:sp>
      <p:pic>
        <p:nvPicPr>
          <p:cNvPr id="10" name="Picture 2" descr="ç¸å³å¾ç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905000" y="990601"/>
            <a:ext cx="8348900" cy="51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任意多边形: 形状 4"/>
          <p:cNvSpPr/>
          <p:nvPr/>
        </p:nvSpPr>
        <p:spPr bwMode="auto">
          <a:xfrm>
            <a:off x="2582270" y="3962401"/>
            <a:ext cx="7247530" cy="1703699"/>
          </a:xfrm>
          <a:custGeom>
            <a:avLst/>
            <a:gdLst>
              <a:gd name="connsiteX0" fmla="*/ 83761 w 9061693"/>
              <a:gd name="connsiteY0" fmla="*/ 1459346 h 2267624"/>
              <a:gd name="connsiteX1" fmla="*/ 166888 w 9061693"/>
              <a:gd name="connsiteY1" fmla="*/ 1422400 h 2267624"/>
              <a:gd name="connsiteX2" fmla="*/ 194598 w 9061693"/>
              <a:gd name="connsiteY2" fmla="*/ 1403928 h 2267624"/>
              <a:gd name="connsiteX3" fmla="*/ 305434 w 9061693"/>
              <a:gd name="connsiteY3" fmla="*/ 1394691 h 2267624"/>
              <a:gd name="connsiteX4" fmla="*/ 434743 w 9061693"/>
              <a:gd name="connsiteY4" fmla="*/ 1366982 h 2267624"/>
              <a:gd name="connsiteX5" fmla="*/ 517870 w 9061693"/>
              <a:gd name="connsiteY5" fmla="*/ 1357746 h 2267624"/>
              <a:gd name="connsiteX6" fmla="*/ 554816 w 9061693"/>
              <a:gd name="connsiteY6" fmla="*/ 1330037 h 2267624"/>
              <a:gd name="connsiteX7" fmla="*/ 647179 w 9061693"/>
              <a:gd name="connsiteY7" fmla="*/ 1302328 h 2267624"/>
              <a:gd name="connsiteX8" fmla="*/ 674888 w 9061693"/>
              <a:gd name="connsiteY8" fmla="*/ 1293091 h 2267624"/>
              <a:gd name="connsiteX9" fmla="*/ 711834 w 9061693"/>
              <a:gd name="connsiteY9" fmla="*/ 1274618 h 2267624"/>
              <a:gd name="connsiteX10" fmla="*/ 905798 w 9061693"/>
              <a:gd name="connsiteY10" fmla="*/ 1256146 h 2267624"/>
              <a:gd name="connsiteX11" fmla="*/ 1949507 w 9061693"/>
              <a:gd name="connsiteY11" fmla="*/ 1265382 h 2267624"/>
              <a:gd name="connsiteX12" fmla="*/ 1977216 w 9061693"/>
              <a:gd name="connsiteY12" fmla="*/ 1283855 h 2267624"/>
              <a:gd name="connsiteX13" fmla="*/ 2004925 w 9061693"/>
              <a:gd name="connsiteY13" fmla="*/ 1293091 h 2267624"/>
              <a:gd name="connsiteX14" fmla="*/ 2097288 w 9061693"/>
              <a:gd name="connsiteY14" fmla="*/ 1311564 h 2267624"/>
              <a:gd name="connsiteX15" fmla="*/ 2152707 w 9061693"/>
              <a:gd name="connsiteY15" fmla="*/ 1357746 h 2267624"/>
              <a:gd name="connsiteX16" fmla="*/ 2171179 w 9061693"/>
              <a:gd name="connsiteY16" fmla="*/ 1385455 h 2267624"/>
              <a:gd name="connsiteX17" fmla="*/ 2180416 w 9061693"/>
              <a:gd name="connsiteY17" fmla="*/ 1422400 h 2267624"/>
              <a:gd name="connsiteX18" fmla="*/ 2189652 w 9061693"/>
              <a:gd name="connsiteY18" fmla="*/ 1450109 h 2267624"/>
              <a:gd name="connsiteX19" fmla="*/ 2198888 w 9061693"/>
              <a:gd name="connsiteY19" fmla="*/ 1764146 h 2267624"/>
              <a:gd name="connsiteX20" fmla="*/ 2226598 w 9061693"/>
              <a:gd name="connsiteY20" fmla="*/ 1782618 h 2267624"/>
              <a:gd name="connsiteX21" fmla="*/ 2254307 w 9061693"/>
              <a:gd name="connsiteY21" fmla="*/ 1810328 h 2267624"/>
              <a:gd name="connsiteX22" fmla="*/ 2309725 w 9061693"/>
              <a:gd name="connsiteY22" fmla="*/ 1847273 h 2267624"/>
              <a:gd name="connsiteX23" fmla="*/ 2392852 w 9061693"/>
              <a:gd name="connsiteY23" fmla="*/ 1884218 h 2267624"/>
              <a:gd name="connsiteX24" fmla="*/ 2429798 w 9061693"/>
              <a:gd name="connsiteY24" fmla="*/ 1902691 h 2267624"/>
              <a:gd name="connsiteX25" fmla="*/ 2457507 w 9061693"/>
              <a:gd name="connsiteY25" fmla="*/ 1921164 h 2267624"/>
              <a:gd name="connsiteX26" fmla="*/ 2522161 w 9061693"/>
              <a:gd name="connsiteY26" fmla="*/ 1939637 h 2267624"/>
              <a:gd name="connsiteX27" fmla="*/ 3399616 w 9061693"/>
              <a:gd name="connsiteY27" fmla="*/ 1930400 h 2267624"/>
              <a:gd name="connsiteX28" fmla="*/ 3510452 w 9061693"/>
              <a:gd name="connsiteY28" fmla="*/ 1902691 h 2267624"/>
              <a:gd name="connsiteX29" fmla="*/ 3639761 w 9061693"/>
              <a:gd name="connsiteY29" fmla="*/ 1893455 h 2267624"/>
              <a:gd name="connsiteX30" fmla="*/ 3732125 w 9061693"/>
              <a:gd name="connsiteY30" fmla="*/ 1874982 h 2267624"/>
              <a:gd name="connsiteX31" fmla="*/ 3824488 w 9061693"/>
              <a:gd name="connsiteY31" fmla="*/ 1856509 h 2267624"/>
              <a:gd name="connsiteX32" fmla="*/ 3861434 w 9061693"/>
              <a:gd name="connsiteY32" fmla="*/ 1847273 h 2267624"/>
              <a:gd name="connsiteX33" fmla="*/ 3889143 w 9061693"/>
              <a:gd name="connsiteY33" fmla="*/ 1838037 h 2267624"/>
              <a:gd name="connsiteX34" fmla="*/ 3999979 w 9061693"/>
              <a:gd name="connsiteY34" fmla="*/ 1819564 h 2267624"/>
              <a:gd name="connsiteX35" fmla="*/ 4129288 w 9061693"/>
              <a:gd name="connsiteY35" fmla="*/ 1782618 h 2267624"/>
              <a:gd name="connsiteX36" fmla="*/ 4249361 w 9061693"/>
              <a:gd name="connsiteY36" fmla="*/ 1764146 h 2267624"/>
              <a:gd name="connsiteX37" fmla="*/ 4360198 w 9061693"/>
              <a:gd name="connsiteY37" fmla="*/ 1736437 h 2267624"/>
              <a:gd name="connsiteX38" fmla="*/ 4406379 w 9061693"/>
              <a:gd name="connsiteY38" fmla="*/ 1717964 h 2267624"/>
              <a:gd name="connsiteX39" fmla="*/ 4498743 w 9061693"/>
              <a:gd name="connsiteY39" fmla="*/ 1708728 h 2267624"/>
              <a:gd name="connsiteX40" fmla="*/ 4674234 w 9061693"/>
              <a:gd name="connsiteY40" fmla="*/ 1690255 h 2267624"/>
              <a:gd name="connsiteX41" fmla="*/ 4729652 w 9061693"/>
              <a:gd name="connsiteY41" fmla="*/ 1662546 h 2267624"/>
              <a:gd name="connsiteX42" fmla="*/ 4831252 w 9061693"/>
              <a:gd name="connsiteY42" fmla="*/ 1653309 h 2267624"/>
              <a:gd name="connsiteX43" fmla="*/ 4905143 w 9061693"/>
              <a:gd name="connsiteY43" fmla="*/ 1644073 h 2267624"/>
              <a:gd name="connsiteX44" fmla="*/ 4997507 w 9061693"/>
              <a:gd name="connsiteY44" fmla="*/ 1625600 h 2267624"/>
              <a:gd name="connsiteX45" fmla="*/ 5062161 w 9061693"/>
              <a:gd name="connsiteY45" fmla="*/ 1616364 h 2267624"/>
              <a:gd name="connsiteX46" fmla="*/ 5228416 w 9061693"/>
              <a:gd name="connsiteY46" fmla="*/ 1588655 h 2267624"/>
              <a:gd name="connsiteX47" fmla="*/ 5293070 w 9061693"/>
              <a:gd name="connsiteY47" fmla="*/ 1579418 h 2267624"/>
              <a:gd name="connsiteX48" fmla="*/ 5413143 w 9061693"/>
              <a:gd name="connsiteY48" fmla="*/ 1542473 h 2267624"/>
              <a:gd name="connsiteX49" fmla="*/ 5505507 w 9061693"/>
              <a:gd name="connsiteY49" fmla="*/ 1524000 h 2267624"/>
              <a:gd name="connsiteX50" fmla="*/ 5542452 w 9061693"/>
              <a:gd name="connsiteY50" fmla="*/ 1505528 h 2267624"/>
              <a:gd name="connsiteX51" fmla="*/ 5671761 w 9061693"/>
              <a:gd name="connsiteY51" fmla="*/ 1468582 h 2267624"/>
              <a:gd name="connsiteX52" fmla="*/ 5727179 w 9061693"/>
              <a:gd name="connsiteY52" fmla="*/ 1431637 h 2267624"/>
              <a:gd name="connsiteX53" fmla="*/ 5801070 w 9061693"/>
              <a:gd name="connsiteY53" fmla="*/ 1403928 h 2267624"/>
              <a:gd name="connsiteX54" fmla="*/ 5828779 w 9061693"/>
              <a:gd name="connsiteY54" fmla="*/ 1394691 h 2267624"/>
              <a:gd name="connsiteX55" fmla="*/ 5893434 w 9061693"/>
              <a:gd name="connsiteY55" fmla="*/ 1357746 h 2267624"/>
              <a:gd name="connsiteX56" fmla="*/ 5921143 w 9061693"/>
              <a:gd name="connsiteY56" fmla="*/ 1348509 h 2267624"/>
              <a:gd name="connsiteX57" fmla="*/ 5958088 w 9061693"/>
              <a:gd name="connsiteY57" fmla="*/ 1330037 h 2267624"/>
              <a:gd name="connsiteX58" fmla="*/ 6031979 w 9061693"/>
              <a:gd name="connsiteY58" fmla="*/ 1311564 h 2267624"/>
              <a:gd name="connsiteX59" fmla="*/ 6059688 w 9061693"/>
              <a:gd name="connsiteY59" fmla="*/ 1302328 h 2267624"/>
              <a:gd name="connsiteX60" fmla="*/ 6133579 w 9061693"/>
              <a:gd name="connsiteY60" fmla="*/ 1265382 h 2267624"/>
              <a:gd name="connsiteX61" fmla="*/ 6216707 w 9061693"/>
              <a:gd name="connsiteY61" fmla="*/ 1228437 h 2267624"/>
              <a:gd name="connsiteX62" fmla="*/ 6290598 w 9061693"/>
              <a:gd name="connsiteY62" fmla="*/ 1200728 h 2267624"/>
              <a:gd name="connsiteX63" fmla="*/ 6327543 w 9061693"/>
              <a:gd name="connsiteY63" fmla="*/ 1182255 h 2267624"/>
              <a:gd name="connsiteX64" fmla="*/ 6410670 w 9061693"/>
              <a:gd name="connsiteY64" fmla="*/ 1173018 h 2267624"/>
              <a:gd name="connsiteX65" fmla="*/ 6438379 w 9061693"/>
              <a:gd name="connsiteY65" fmla="*/ 1154546 h 2267624"/>
              <a:gd name="connsiteX66" fmla="*/ 6475325 w 9061693"/>
              <a:gd name="connsiteY66" fmla="*/ 1145309 h 2267624"/>
              <a:gd name="connsiteX67" fmla="*/ 6503034 w 9061693"/>
              <a:gd name="connsiteY67" fmla="*/ 1136073 h 2267624"/>
              <a:gd name="connsiteX68" fmla="*/ 6743179 w 9061693"/>
              <a:gd name="connsiteY68" fmla="*/ 1145309 h 2267624"/>
              <a:gd name="connsiteX69" fmla="*/ 6752416 w 9061693"/>
              <a:gd name="connsiteY69" fmla="*/ 1173018 h 2267624"/>
              <a:gd name="connsiteX70" fmla="*/ 6807834 w 9061693"/>
              <a:gd name="connsiteY70" fmla="*/ 1191491 h 2267624"/>
              <a:gd name="connsiteX71" fmla="*/ 6835543 w 9061693"/>
              <a:gd name="connsiteY71" fmla="*/ 1200728 h 2267624"/>
              <a:gd name="connsiteX72" fmla="*/ 6918670 w 9061693"/>
              <a:gd name="connsiteY72" fmla="*/ 1274618 h 2267624"/>
              <a:gd name="connsiteX73" fmla="*/ 6946379 w 9061693"/>
              <a:gd name="connsiteY73" fmla="*/ 1330037 h 2267624"/>
              <a:gd name="connsiteX74" fmla="*/ 6983325 w 9061693"/>
              <a:gd name="connsiteY74" fmla="*/ 1348509 h 2267624"/>
              <a:gd name="connsiteX75" fmla="*/ 7011034 w 9061693"/>
              <a:gd name="connsiteY75" fmla="*/ 1376218 h 2267624"/>
              <a:gd name="connsiteX76" fmla="*/ 7131107 w 9061693"/>
              <a:gd name="connsiteY76" fmla="*/ 1394691 h 2267624"/>
              <a:gd name="connsiteX77" fmla="*/ 7306598 w 9061693"/>
              <a:gd name="connsiteY77" fmla="*/ 1422400 h 2267624"/>
              <a:gd name="connsiteX78" fmla="*/ 7398961 w 9061693"/>
              <a:gd name="connsiteY78" fmla="*/ 1450109 h 2267624"/>
              <a:gd name="connsiteX79" fmla="*/ 7685288 w 9061693"/>
              <a:gd name="connsiteY79" fmla="*/ 1440873 h 2267624"/>
              <a:gd name="connsiteX80" fmla="*/ 7731470 w 9061693"/>
              <a:gd name="connsiteY80" fmla="*/ 1413164 h 2267624"/>
              <a:gd name="connsiteX81" fmla="*/ 7796125 w 9061693"/>
              <a:gd name="connsiteY81" fmla="*/ 1385455 h 2267624"/>
              <a:gd name="connsiteX82" fmla="*/ 7823834 w 9061693"/>
              <a:gd name="connsiteY82" fmla="*/ 1348509 h 2267624"/>
              <a:gd name="connsiteX83" fmla="*/ 7879252 w 9061693"/>
              <a:gd name="connsiteY83" fmla="*/ 1330037 h 2267624"/>
              <a:gd name="connsiteX84" fmla="*/ 7934670 w 9061693"/>
              <a:gd name="connsiteY84" fmla="*/ 1283855 h 2267624"/>
              <a:gd name="connsiteX85" fmla="*/ 7962379 w 9061693"/>
              <a:gd name="connsiteY85" fmla="*/ 1274618 h 2267624"/>
              <a:gd name="connsiteX86" fmla="*/ 8017798 w 9061693"/>
              <a:gd name="connsiteY86" fmla="*/ 1237673 h 2267624"/>
              <a:gd name="connsiteX87" fmla="*/ 8054743 w 9061693"/>
              <a:gd name="connsiteY87" fmla="*/ 1219200 h 2267624"/>
              <a:gd name="connsiteX88" fmla="*/ 8110161 w 9061693"/>
              <a:gd name="connsiteY88" fmla="*/ 1163782 h 2267624"/>
              <a:gd name="connsiteX89" fmla="*/ 8137870 w 9061693"/>
              <a:gd name="connsiteY89" fmla="*/ 1136073 h 2267624"/>
              <a:gd name="connsiteX90" fmla="*/ 8202525 w 9061693"/>
              <a:gd name="connsiteY90" fmla="*/ 1062182 h 2267624"/>
              <a:gd name="connsiteX91" fmla="*/ 8239470 w 9061693"/>
              <a:gd name="connsiteY91" fmla="*/ 1006764 h 2267624"/>
              <a:gd name="connsiteX92" fmla="*/ 8267179 w 9061693"/>
              <a:gd name="connsiteY92" fmla="*/ 988291 h 2267624"/>
              <a:gd name="connsiteX93" fmla="*/ 8304125 w 9061693"/>
              <a:gd name="connsiteY93" fmla="*/ 942109 h 2267624"/>
              <a:gd name="connsiteX94" fmla="*/ 8322598 w 9061693"/>
              <a:gd name="connsiteY94" fmla="*/ 914400 h 2267624"/>
              <a:gd name="connsiteX95" fmla="*/ 8350307 w 9061693"/>
              <a:gd name="connsiteY95" fmla="*/ 895928 h 2267624"/>
              <a:gd name="connsiteX96" fmla="*/ 8359543 w 9061693"/>
              <a:gd name="connsiteY96" fmla="*/ 868218 h 2267624"/>
              <a:gd name="connsiteX97" fmla="*/ 8414961 w 9061693"/>
              <a:gd name="connsiteY97" fmla="*/ 822037 h 2267624"/>
              <a:gd name="connsiteX98" fmla="*/ 8451907 w 9061693"/>
              <a:gd name="connsiteY98" fmla="*/ 766618 h 2267624"/>
              <a:gd name="connsiteX99" fmla="*/ 8498088 w 9061693"/>
              <a:gd name="connsiteY99" fmla="*/ 692728 h 2267624"/>
              <a:gd name="connsiteX100" fmla="*/ 8516561 w 9061693"/>
              <a:gd name="connsiteY100" fmla="*/ 655782 h 2267624"/>
              <a:gd name="connsiteX101" fmla="*/ 8544270 w 9061693"/>
              <a:gd name="connsiteY101" fmla="*/ 637309 h 2267624"/>
              <a:gd name="connsiteX102" fmla="*/ 8571979 w 9061693"/>
              <a:gd name="connsiteY102" fmla="*/ 609600 h 2267624"/>
              <a:gd name="connsiteX103" fmla="*/ 8581216 w 9061693"/>
              <a:gd name="connsiteY103" fmla="*/ 572655 h 2267624"/>
              <a:gd name="connsiteX104" fmla="*/ 8636634 w 9061693"/>
              <a:gd name="connsiteY104" fmla="*/ 471055 h 2267624"/>
              <a:gd name="connsiteX105" fmla="*/ 8673579 w 9061693"/>
              <a:gd name="connsiteY105" fmla="*/ 406400 h 2267624"/>
              <a:gd name="connsiteX106" fmla="*/ 8710525 w 9061693"/>
              <a:gd name="connsiteY106" fmla="*/ 332509 h 2267624"/>
              <a:gd name="connsiteX107" fmla="*/ 8738234 w 9061693"/>
              <a:gd name="connsiteY107" fmla="*/ 221673 h 2267624"/>
              <a:gd name="connsiteX108" fmla="*/ 8747470 w 9061693"/>
              <a:gd name="connsiteY108" fmla="*/ 184728 h 2267624"/>
              <a:gd name="connsiteX109" fmla="*/ 8775179 w 9061693"/>
              <a:gd name="connsiteY109" fmla="*/ 157018 h 2267624"/>
              <a:gd name="connsiteX110" fmla="*/ 8812125 w 9061693"/>
              <a:gd name="connsiteY110" fmla="*/ 92364 h 2267624"/>
              <a:gd name="connsiteX111" fmla="*/ 8858307 w 9061693"/>
              <a:gd name="connsiteY111" fmla="*/ 55418 h 2267624"/>
              <a:gd name="connsiteX112" fmla="*/ 8876779 w 9061693"/>
              <a:gd name="connsiteY112" fmla="*/ 27709 h 2267624"/>
              <a:gd name="connsiteX113" fmla="*/ 8932198 w 9061693"/>
              <a:gd name="connsiteY113" fmla="*/ 9237 h 2267624"/>
              <a:gd name="connsiteX114" fmla="*/ 8959907 w 9061693"/>
              <a:gd name="connsiteY114" fmla="*/ 0 h 2267624"/>
              <a:gd name="connsiteX115" fmla="*/ 9006088 w 9061693"/>
              <a:gd name="connsiteY115" fmla="*/ 9237 h 2267624"/>
              <a:gd name="connsiteX116" fmla="*/ 9024561 w 9061693"/>
              <a:gd name="connsiteY116" fmla="*/ 36946 h 2267624"/>
              <a:gd name="connsiteX117" fmla="*/ 9052270 w 9061693"/>
              <a:gd name="connsiteY117" fmla="*/ 64655 h 2267624"/>
              <a:gd name="connsiteX118" fmla="*/ 9061507 w 9061693"/>
              <a:gd name="connsiteY118" fmla="*/ 157018 h 2267624"/>
              <a:gd name="connsiteX119" fmla="*/ 9024561 w 9061693"/>
              <a:gd name="connsiteY119" fmla="*/ 295564 h 2267624"/>
              <a:gd name="connsiteX120" fmla="*/ 9015325 w 9061693"/>
              <a:gd name="connsiteY120" fmla="*/ 332509 h 2267624"/>
              <a:gd name="connsiteX121" fmla="*/ 8987616 w 9061693"/>
              <a:gd name="connsiteY121" fmla="*/ 369455 h 2267624"/>
              <a:gd name="connsiteX122" fmla="*/ 8969143 w 9061693"/>
              <a:gd name="connsiteY122" fmla="*/ 397164 h 2267624"/>
              <a:gd name="connsiteX123" fmla="*/ 8950670 w 9061693"/>
              <a:gd name="connsiteY123" fmla="*/ 443346 h 2267624"/>
              <a:gd name="connsiteX124" fmla="*/ 8932198 w 9061693"/>
              <a:gd name="connsiteY124" fmla="*/ 498764 h 2267624"/>
              <a:gd name="connsiteX125" fmla="*/ 8904488 w 9061693"/>
              <a:gd name="connsiteY125" fmla="*/ 544946 h 2267624"/>
              <a:gd name="connsiteX126" fmla="*/ 8867543 w 9061693"/>
              <a:gd name="connsiteY126" fmla="*/ 628073 h 2267624"/>
              <a:gd name="connsiteX127" fmla="*/ 8849070 w 9061693"/>
              <a:gd name="connsiteY127" fmla="*/ 683491 h 2267624"/>
              <a:gd name="connsiteX128" fmla="*/ 8802888 w 9061693"/>
              <a:gd name="connsiteY128" fmla="*/ 748146 h 2267624"/>
              <a:gd name="connsiteX129" fmla="*/ 8784416 w 9061693"/>
              <a:gd name="connsiteY129" fmla="*/ 803564 h 2267624"/>
              <a:gd name="connsiteX130" fmla="*/ 8756707 w 9061693"/>
              <a:gd name="connsiteY130" fmla="*/ 849746 h 2267624"/>
              <a:gd name="connsiteX131" fmla="*/ 8747470 w 9061693"/>
              <a:gd name="connsiteY131" fmla="*/ 877455 h 2267624"/>
              <a:gd name="connsiteX132" fmla="*/ 8728998 w 9061693"/>
              <a:gd name="connsiteY132" fmla="*/ 923637 h 2267624"/>
              <a:gd name="connsiteX133" fmla="*/ 8701288 w 9061693"/>
              <a:gd name="connsiteY133" fmla="*/ 1016000 h 2267624"/>
              <a:gd name="connsiteX134" fmla="*/ 8673579 w 9061693"/>
              <a:gd name="connsiteY134" fmla="*/ 1043709 h 2267624"/>
              <a:gd name="connsiteX135" fmla="*/ 8655107 w 9061693"/>
              <a:gd name="connsiteY135" fmla="*/ 1099128 h 2267624"/>
              <a:gd name="connsiteX136" fmla="*/ 8627398 w 9061693"/>
              <a:gd name="connsiteY136" fmla="*/ 1182255 h 2267624"/>
              <a:gd name="connsiteX137" fmla="*/ 8599688 w 9061693"/>
              <a:gd name="connsiteY137" fmla="*/ 1209964 h 2267624"/>
              <a:gd name="connsiteX138" fmla="*/ 8562743 w 9061693"/>
              <a:gd name="connsiteY138" fmla="*/ 1283855 h 2267624"/>
              <a:gd name="connsiteX139" fmla="*/ 8535034 w 9061693"/>
              <a:gd name="connsiteY139" fmla="*/ 1302328 h 2267624"/>
              <a:gd name="connsiteX140" fmla="*/ 8507325 w 9061693"/>
              <a:gd name="connsiteY140" fmla="*/ 1339273 h 2267624"/>
              <a:gd name="connsiteX141" fmla="*/ 8470379 w 9061693"/>
              <a:gd name="connsiteY141" fmla="*/ 1394691 h 2267624"/>
              <a:gd name="connsiteX142" fmla="*/ 8461143 w 9061693"/>
              <a:gd name="connsiteY142" fmla="*/ 1422400 h 2267624"/>
              <a:gd name="connsiteX143" fmla="*/ 8433434 w 9061693"/>
              <a:gd name="connsiteY143" fmla="*/ 1450109 h 2267624"/>
              <a:gd name="connsiteX144" fmla="*/ 8405725 w 9061693"/>
              <a:gd name="connsiteY144" fmla="*/ 1496291 h 2267624"/>
              <a:gd name="connsiteX145" fmla="*/ 8387252 w 9061693"/>
              <a:gd name="connsiteY145" fmla="*/ 1524000 h 2267624"/>
              <a:gd name="connsiteX146" fmla="*/ 8359543 w 9061693"/>
              <a:gd name="connsiteY146" fmla="*/ 1570182 h 2267624"/>
              <a:gd name="connsiteX147" fmla="*/ 8331834 w 9061693"/>
              <a:gd name="connsiteY147" fmla="*/ 1607128 h 2267624"/>
              <a:gd name="connsiteX148" fmla="*/ 8313361 w 9061693"/>
              <a:gd name="connsiteY148" fmla="*/ 1644073 h 2267624"/>
              <a:gd name="connsiteX149" fmla="*/ 8239470 w 9061693"/>
              <a:gd name="connsiteY149" fmla="*/ 1727200 h 2267624"/>
              <a:gd name="connsiteX150" fmla="*/ 8128634 w 9061693"/>
              <a:gd name="connsiteY150" fmla="*/ 1801091 h 2267624"/>
              <a:gd name="connsiteX151" fmla="*/ 8110161 w 9061693"/>
              <a:gd name="connsiteY151" fmla="*/ 1828800 h 2267624"/>
              <a:gd name="connsiteX152" fmla="*/ 8054743 w 9061693"/>
              <a:gd name="connsiteY152" fmla="*/ 1847273 h 2267624"/>
              <a:gd name="connsiteX153" fmla="*/ 7990088 w 9061693"/>
              <a:gd name="connsiteY153" fmla="*/ 1865746 h 2267624"/>
              <a:gd name="connsiteX154" fmla="*/ 7888488 w 9061693"/>
              <a:gd name="connsiteY154" fmla="*/ 1893455 h 2267624"/>
              <a:gd name="connsiteX155" fmla="*/ 7685288 w 9061693"/>
              <a:gd name="connsiteY155" fmla="*/ 1911928 h 2267624"/>
              <a:gd name="connsiteX156" fmla="*/ 7657579 w 9061693"/>
              <a:gd name="connsiteY156" fmla="*/ 1921164 h 2267624"/>
              <a:gd name="connsiteX157" fmla="*/ 7528270 w 9061693"/>
              <a:gd name="connsiteY157" fmla="*/ 1939637 h 2267624"/>
              <a:gd name="connsiteX158" fmla="*/ 7398961 w 9061693"/>
              <a:gd name="connsiteY158" fmla="*/ 1930400 h 2267624"/>
              <a:gd name="connsiteX159" fmla="*/ 7343543 w 9061693"/>
              <a:gd name="connsiteY159" fmla="*/ 1893455 h 2267624"/>
              <a:gd name="connsiteX160" fmla="*/ 7306598 w 9061693"/>
              <a:gd name="connsiteY160" fmla="*/ 1874982 h 2267624"/>
              <a:gd name="connsiteX161" fmla="*/ 7288125 w 9061693"/>
              <a:gd name="connsiteY161" fmla="*/ 1847273 h 2267624"/>
              <a:gd name="connsiteX162" fmla="*/ 7260416 w 9061693"/>
              <a:gd name="connsiteY162" fmla="*/ 1791855 h 2267624"/>
              <a:gd name="connsiteX163" fmla="*/ 7223470 w 9061693"/>
              <a:gd name="connsiteY163" fmla="*/ 1782618 h 2267624"/>
              <a:gd name="connsiteX164" fmla="*/ 7149579 w 9061693"/>
              <a:gd name="connsiteY164" fmla="*/ 1764146 h 2267624"/>
              <a:gd name="connsiteX165" fmla="*/ 7075688 w 9061693"/>
              <a:gd name="connsiteY165" fmla="*/ 1717964 h 2267624"/>
              <a:gd name="connsiteX166" fmla="*/ 6974088 w 9061693"/>
              <a:gd name="connsiteY166" fmla="*/ 1699491 h 2267624"/>
              <a:gd name="connsiteX167" fmla="*/ 6927907 w 9061693"/>
              <a:gd name="connsiteY167" fmla="*/ 1681018 h 2267624"/>
              <a:gd name="connsiteX168" fmla="*/ 6715470 w 9061693"/>
              <a:gd name="connsiteY168" fmla="*/ 1662546 h 2267624"/>
              <a:gd name="connsiteX169" fmla="*/ 6586161 w 9061693"/>
              <a:gd name="connsiteY169" fmla="*/ 1634837 h 2267624"/>
              <a:gd name="connsiteX170" fmla="*/ 6392198 w 9061693"/>
              <a:gd name="connsiteY170" fmla="*/ 1616364 h 2267624"/>
              <a:gd name="connsiteX171" fmla="*/ 5856488 w 9061693"/>
              <a:gd name="connsiteY171" fmla="*/ 1625600 h 2267624"/>
              <a:gd name="connsiteX172" fmla="*/ 5838016 w 9061693"/>
              <a:gd name="connsiteY172" fmla="*/ 1653309 h 2267624"/>
              <a:gd name="connsiteX173" fmla="*/ 5773361 w 9061693"/>
              <a:gd name="connsiteY173" fmla="*/ 1690255 h 2267624"/>
              <a:gd name="connsiteX174" fmla="*/ 5736416 w 9061693"/>
              <a:gd name="connsiteY174" fmla="*/ 1727200 h 2267624"/>
              <a:gd name="connsiteX175" fmla="*/ 5699470 w 9061693"/>
              <a:gd name="connsiteY175" fmla="*/ 1736437 h 2267624"/>
              <a:gd name="connsiteX176" fmla="*/ 5671761 w 9061693"/>
              <a:gd name="connsiteY176" fmla="*/ 1745673 h 2267624"/>
              <a:gd name="connsiteX177" fmla="*/ 5634816 w 9061693"/>
              <a:gd name="connsiteY177" fmla="*/ 1764146 h 2267624"/>
              <a:gd name="connsiteX178" fmla="*/ 5579398 w 9061693"/>
              <a:gd name="connsiteY178" fmla="*/ 1773382 h 2267624"/>
              <a:gd name="connsiteX179" fmla="*/ 5533216 w 9061693"/>
              <a:gd name="connsiteY179" fmla="*/ 1801091 h 2267624"/>
              <a:gd name="connsiteX180" fmla="*/ 5505507 w 9061693"/>
              <a:gd name="connsiteY180" fmla="*/ 1828800 h 2267624"/>
              <a:gd name="connsiteX181" fmla="*/ 5413143 w 9061693"/>
              <a:gd name="connsiteY181" fmla="*/ 1865746 h 2267624"/>
              <a:gd name="connsiteX182" fmla="*/ 5366961 w 9061693"/>
              <a:gd name="connsiteY182" fmla="*/ 1874982 h 2267624"/>
              <a:gd name="connsiteX183" fmla="*/ 5339252 w 9061693"/>
              <a:gd name="connsiteY183" fmla="*/ 1884218 h 2267624"/>
              <a:gd name="connsiteX184" fmla="*/ 5283834 w 9061693"/>
              <a:gd name="connsiteY184" fmla="*/ 1939637 h 2267624"/>
              <a:gd name="connsiteX185" fmla="*/ 5256125 w 9061693"/>
              <a:gd name="connsiteY185" fmla="*/ 1967346 h 2267624"/>
              <a:gd name="connsiteX186" fmla="*/ 5154525 w 9061693"/>
              <a:gd name="connsiteY186" fmla="*/ 1995055 h 2267624"/>
              <a:gd name="connsiteX187" fmla="*/ 5117579 w 9061693"/>
              <a:gd name="connsiteY187" fmla="*/ 2004291 h 2267624"/>
              <a:gd name="connsiteX188" fmla="*/ 5089870 w 9061693"/>
              <a:gd name="connsiteY188" fmla="*/ 2032000 h 2267624"/>
              <a:gd name="connsiteX189" fmla="*/ 5052925 w 9061693"/>
              <a:gd name="connsiteY189" fmla="*/ 2041237 h 2267624"/>
              <a:gd name="connsiteX190" fmla="*/ 5025216 w 9061693"/>
              <a:gd name="connsiteY190" fmla="*/ 2050473 h 2267624"/>
              <a:gd name="connsiteX191" fmla="*/ 4997507 w 9061693"/>
              <a:gd name="connsiteY191" fmla="*/ 2078182 h 2267624"/>
              <a:gd name="connsiteX192" fmla="*/ 4951325 w 9061693"/>
              <a:gd name="connsiteY192" fmla="*/ 2087418 h 2267624"/>
              <a:gd name="connsiteX193" fmla="*/ 4914379 w 9061693"/>
              <a:gd name="connsiteY193" fmla="*/ 2096655 h 2267624"/>
              <a:gd name="connsiteX194" fmla="*/ 4812779 w 9061693"/>
              <a:gd name="connsiteY194" fmla="*/ 2142837 h 2267624"/>
              <a:gd name="connsiteX195" fmla="*/ 3436561 w 9061693"/>
              <a:gd name="connsiteY195" fmla="*/ 2179782 h 2267624"/>
              <a:gd name="connsiteX196" fmla="*/ 3288779 w 9061693"/>
              <a:gd name="connsiteY196" fmla="*/ 2189018 h 2267624"/>
              <a:gd name="connsiteX197" fmla="*/ 3242598 w 9061693"/>
              <a:gd name="connsiteY197" fmla="*/ 2198255 h 2267624"/>
              <a:gd name="connsiteX198" fmla="*/ 3076343 w 9061693"/>
              <a:gd name="connsiteY198" fmla="*/ 2216728 h 2267624"/>
              <a:gd name="connsiteX199" fmla="*/ 3048634 w 9061693"/>
              <a:gd name="connsiteY199" fmla="*/ 2225964 h 2267624"/>
              <a:gd name="connsiteX200" fmla="*/ 2374379 w 9061693"/>
              <a:gd name="connsiteY200" fmla="*/ 2225964 h 2267624"/>
              <a:gd name="connsiteX201" fmla="*/ 2263543 w 9061693"/>
              <a:gd name="connsiteY201" fmla="*/ 2170546 h 2267624"/>
              <a:gd name="connsiteX202" fmla="*/ 2208125 w 9061693"/>
              <a:gd name="connsiteY202" fmla="*/ 2115128 h 2267624"/>
              <a:gd name="connsiteX203" fmla="*/ 2152707 w 9061693"/>
              <a:gd name="connsiteY203" fmla="*/ 2050473 h 2267624"/>
              <a:gd name="connsiteX204" fmla="*/ 2115761 w 9061693"/>
              <a:gd name="connsiteY204" fmla="*/ 1967346 h 2267624"/>
              <a:gd name="connsiteX205" fmla="*/ 2097288 w 9061693"/>
              <a:gd name="connsiteY205" fmla="*/ 1893455 h 2267624"/>
              <a:gd name="connsiteX206" fmla="*/ 2078816 w 9061693"/>
              <a:gd name="connsiteY206" fmla="*/ 1838037 h 2267624"/>
              <a:gd name="connsiteX207" fmla="*/ 2041870 w 9061693"/>
              <a:gd name="connsiteY207" fmla="*/ 1782618 h 2267624"/>
              <a:gd name="connsiteX208" fmla="*/ 2004925 w 9061693"/>
              <a:gd name="connsiteY208" fmla="*/ 1717964 h 2267624"/>
              <a:gd name="connsiteX209" fmla="*/ 1616998 w 9061693"/>
              <a:gd name="connsiteY209" fmla="*/ 1727200 h 2267624"/>
              <a:gd name="connsiteX210" fmla="*/ 1589288 w 9061693"/>
              <a:gd name="connsiteY210" fmla="*/ 1736437 h 2267624"/>
              <a:gd name="connsiteX211" fmla="*/ 1524634 w 9061693"/>
              <a:gd name="connsiteY211" fmla="*/ 1764146 h 2267624"/>
              <a:gd name="connsiteX212" fmla="*/ 1386088 w 9061693"/>
              <a:gd name="connsiteY212" fmla="*/ 1782618 h 2267624"/>
              <a:gd name="connsiteX213" fmla="*/ 1145943 w 9061693"/>
              <a:gd name="connsiteY213" fmla="*/ 1810328 h 2267624"/>
              <a:gd name="connsiteX214" fmla="*/ 1081288 w 9061693"/>
              <a:gd name="connsiteY214" fmla="*/ 1828800 h 2267624"/>
              <a:gd name="connsiteX215" fmla="*/ 1007398 w 9061693"/>
              <a:gd name="connsiteY215" fmla="*/ 1838037 h 2267624"/>
              <a:gd name="connsiteX216" fmla="*/ 915034 w 9061693"/>
              <a:gd name="connsiteY216" fmla="*/ 1865746 h 2267624"/>
              <a:gd name="connsiteX217" fmla="*/ 804198 w 9061693"/>
              <a:gd name="connsiteY217" fmla="*/ 1874982 h 2267624"/>
              <a:gd name="connsiteX218" fmla="*/ 665652 w 9061693"/>
              <a:gd name="connsiteY218" fmla="*/ 1902691 h 2267624"/>
              <a:gd name="connsiteX219" fmla="*/ 591761 w 9061693"/>
              <a:gd name="connsiteY219" fmla="*/ 1930400 h 2267624"/>
              <a:gd name="connsiteX220" fmla="*/ 564052 w 9061693"/>
              <a:gd name="connsiteY220" fmla="*/ 1939637 h 2267624"/>
              <a:gd name="connsiteX221" fmla="*/ 480925 w 9061693"/>
              <a:gd name="connsiteY221" fmla="*/ 1948873 h 2267624"/>
              <a:gd name="connsiteX222" fmla="*/ 425507 w 9061693"/>
              <a:gd name="connsiteY222" fmla="*/ 1967346 h 2267624"/>
              <a:gd name="connsiteX223" fmla="*/ 388561 w 9061693"/>
              <a:gd name="connsiteY223" fmla="*/ 1976582 h 2267624"/>
              <a:gd name="connsiteX224" fmla="*/ 296198 w 9061693"/>
              <a:gd name="connsiteY224" fmla="*/ 1958109 h 2267624"/>
              <a:gd name="connsiteX225" fmla="*/ 240779 w 9061693"/>
              <a:gd name="connsiteY225" fmla="*/ 1921164 h 2267624"/>
              <a:gd name="connsiteX226" fmla="*/ 185361 w 9061693"/>
              <a:gd name="connsiteY226" fmla="*/ 1856509 h 2267624"/>
              <a:gd name="connsiteX227" fmla="*/ 157652 w 9061693"/>
              <a:gd name="connsiteY227" fmla="*/ 1819564 h 2267624"/>
              <a:gd name="connsiteX228" fmla="*/ 102234 w 9061693"/>
              <a:gd name="connsiteY228" fmla="*/ 1773382 h 2267624"/>
              <a:gd name="connsiteX229" fmla="*/ 92998 w 9061693"/>
              <a:gd name="connsiteY229" fmla="*/ 1745673 h 2267624"/>
              <a:gd name="connsiteX230" fmla="*/ 37579 w 9061693"/>
              <a:gd name="connsiteY230" fmla="*/ 1708728 h 2267624"/>
              <a:gd name="connsiteX231" fmla="*/ 634 w 9061693"/>
              <a:gd name="connsiteY231" fmla="*/ 1625600 h 2267624"/>
              <a:gd name="connsiteX232" fmla="*/ 9870 w 9061693"/>
              <a:gd name="connsiteY232" fmla="*/ 1496291 h 2267624"/>
              <a:gd name="connsiteX233" fmla="*/ 28343 w 9061693"/>
              <a:gd name="connsiteY233" fmla="*/ 1468582 h 2267624"/>
              <a:gd name="connsiteX234" fmla="*/ 102234 w 9061693"/>
              <a:gd name="connsiteY234" fmla="*/ 1459346 h 2267624"/>
              <a:gd name="connsiteX235" fmla="*/ 231543 w 9061693"/>
              <a:gd name="connsiteY235" fmla="*/ 1431637 h 226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9061693" h="2267624">
                <a:moveTo>
                  <a:pt x="83761" y="1459346"/>
                </a:moveTo>
                <a:cubicBezTo>
                  <a:pt x="220899" y="1377064"/>
                  <a:pt x="55908" y="1469962"/>
                  <a:pt x="166888" y="1422400"/>
                </a:cubicBezTo>
                <a:cubicBezTo>
                  <a:pt x="177091" y="1418027"/>
                  <a:pt x="183713" y="1406105"/>
                  <a:pt x="194598" y="1403928"/>
                </a:cubicBezTo>
                <a:cubicBezTo>
                  <a:pt x="230951" y="1396657"/>
                  <a:pt x="268587" y="1398785"/>
                  <a:pt x="305434" y="1394691"/>
                </a:cubicBezTo>
                <a:cubicBezTo>
                  <a:pt x="393912" y="1384860"/>
                  <a:pt x="331815" y="1385146"/>
                  <a:pt x="434743" y="1366982"/>
                </a:cubicBezTo>
                <a:cubicBezTo>
                  <a:pt x="462198" y="1362137"/>
                  <a:pt x="490161" y="1360825"/>
                  <a:pt x="517870" y="1357746"/>
                </a:cubicBezTo>
                <a:cubicBezTo>
                  <a:pt x="530185" y="1348510"/>
                  <a:pt x="541047" y="1336921"/>
                  <a:pt x="554816" y="1330037"/>
                </a:cubicBezTo>
                <a:cubicBezTo>
                  <a:pt x="584088" y="1315401"/>
                  <a:pt x="616239" y="1311168"/>
                  <a:pt x="647179" y="1302328"/>
                </a:cubicBezTo>
                <a:cubicBezTo>
                  <a:pt x="656540" y="1299653"/>
                  <a:pt x="665939" y="1296926"/>
                  <a:pt x="674888" y="1293091"/>
                </a:cubicBezTo>
                <a:cubicBezTo>
                  <a:pt x="687544" y="1287667"/>
                  <a:pt x="698238" y="1276793"/>
                  <a:pt x="711834" y="1274618"/>
                </a:cubicBezTo>
                <a:cubicBezTo>
                  <a:pt x="775966" y="1264357"/>
                  <a:pt x="905798" y="1256146"/>
                  <a:pt x="905798" y="1256146"/>
                </a:cubicBezTo>
                <a:lnTo>
                  <a:pt x="1949507" y="1265382"/>
                </a:lnTo>
                <a:cubicBezTo>
                  <a:pt x="1960604" y="1265669"/>
                  <a:pt x="1967287" y="1278891"/>
                  <a:pt x="1977216" y="1283855"/>
                </a:cubicBezTo>
                <a:cubicBezTo>
                  <a:pt x="1985924" y="1288209"/>
                  <a:pt x="1995438" y="1290902"/>
                  <a:pt x="2004925" y="1293091"/>
                </a:cubicBezTo>
                <a:cubicBezTo>
                  <a:pt x="2035518" y="1300151"/>
                  <a:pt x="2097288" y="1311564"/>
                  <a:pt x="2097288" y="1311564"/>
                </a:cubicBezTo>
                <a:cubicBezTo>
                  <a:pt x="2124534" y="1329727"/>
                  <a:pt x="2130483" y="1331077"/>
                  <a:pt x="2152707" y="1357746"/>
                </a:cubicBezTo>
                <a:cubicBezTo>
                  <a:pt x="2159813" y="1366274"/>
                  <a:pt x="2165022" y="1376219"/>
                  <a:pt x="2171179" y="1385455"/>
                </a:cubicBezTo>
                <a:cubicBezTo>
                  <a:pt x="2174258" y="1397770"/>
                  <a:pt x="2176929" y="1410194"/>
                  <a:pt x="2180416" y="1422400"/>
                </a:cubicBezTo>
                <a:cubicBezTo>
                  <a:pt x="2183091" y="1431761"/>
                  <a:pt x="2189127" y="1440387"/>
                  <a:pt x="2189652" y="1450109"/>
                </a:cubicBezTo>
                <a:cubicBezTo>
                  <a:pt x="2195304" y="1554681"/>
                  <a:pt x="2187323" y="1660062"/>
                  <a:pt x="2198888" y="1764146"/>
                </a:cubicBezTo>
                <a:cubicBezTo>
                  <a:pt x="2200114" y="1775179"/>
                  <a:pt x="2218070" y="1775511"/>
                  <a:pt x="2226598" y="1782618"/>
                </a:cubicBezTo>
                <a:cubicBezTo>
                  <a:pt x="2236633" y="1790980"/>
                  <a:pt x="2245945" y="1800293"/>
                  <a:pt x="2254307" y="1810328"/>
                </a:cubicBezTo>
                <a:cubicBezTo>
                  <a:pt x="2287877" y="1850614"/>
                  <a:pt x="2252796" y="1833042"/>
                  <a:pt x="2309725" y="1847273"/>
                </a:cubicBezTo>
                <a:cubicBezTo>
                  <a:pt x="2391233" y="1901612"/>
                  <a:pt x="2260954" y="1818269"/>
                  <a:pt x="2392852" y="1884218"/>
                </a:cubicBezTo>
                <a:cubicBezTo>
                  <a:pt x="2405167" y="1890376"/>
                  <a:pt x="2417843" y="1895860"/>
                  <a:pt x="2429798" y="1902691"/>
                </a:cubicBezTo>
                <a:cubicBezTo>
                  <a:pt x="2439436" y="1908199"/>
                  <a:pt x="2447578" y="1916200"/>
                  <a:pt x="2457507" y="1921164"/>
                </a:cubicBezTo>
                <a:cubicBezTo>
                  <a:pt x="2470754" y="1927787"/>
                  <a:pt x="2510329" y="1936679"/>
                  <a:pt x="2522161" y="1939637"/>
                </a:cubicBezTo>
                <a:lnTo>
                  <a:pt x="3399616" y="1930400"/>
                </a:lnTo>
                <a:cubicBezTo>
                  <a:pt x="3677474" y="1922385"/>
                  <a:pt x="3392282" y="1916594"/>
                  <a:pt x="3510452" y="1902691"/>
                </a:cubicBezTo>
                <a:cubicBezTo>
                  <a:pt x="3553369" y="1897642"/>
                  <a:pt x="3596658" y="1896534"/>
                  <a:pt x="3639761" y="1893455"/>
                </a:cubicBezTo>
                <a:cubicBezTo>
                  <a:pt x="3710228" y="1875837"/>
                  <a:pt x="3641537" y="1891967"/>
                  <a:pt x="3732125" y="1874982"/>
                </a:cubicBezTo>
                <a:cubicBezTo>
                  <a:pt x="3762985" y="1869196"/>
                  <a:pt x="3793788" y="1863088"/>
                  <a:pt x="3824488" y="1856509"/>
                </a:cubicBezTo>
                <a:cubicBezTo>
                  <a:pt x="3836901" y="1853849"/>
                  <a:pt x="3849228" y="1850760"/>
                  <a:pt x="3861434" y="1847273"/>
                </a:cubicBezTo>
                <a:cubicBezTo>
                  <a:pt x="3870795" y="1844598"/>
                  <a:pt x="3879596" y="1839946"/>
                  <a:pt x="3889143" y="1838037"/>
                </a:cubicBezTo>
                <a:cubicBezTo>
                  <a:pt x="3925871" y="1830691"/>
                  <a:pt x="3964104" y="1830327"/>
                  <a:pt x="3999979" y="1819564"/>
                </a:cubicBezTo>
                <a:cubicBezTo>
                  <a:pt x="4004945" y="1818074"/>
                  <a:pt x="4100476" y="1787857"/>
                  <a:pt x="4129288" y="1782618"/>
                </a:cubicBezTo>
                <a:cubicBezTo>
                  <a:pt x="4169806" y="1775251"/>
                  <a:pt x="4209180" y="1773075"/>
                  <a:pt x="4249361" y="1764146"/>
                </a:cubicBezTo>
                <a:cubicBezTo>
                  <a:pt x="4286537" y="1755885"/>
                  <a:pt x="4323663" y="1747183"/>
                  <a:pt x="4360198" y="1736437"/>
                </a:cubicBezTo>
                <a:cubicBezTo>
                  <a:pt x="4376104" y="1731759"/>
                  <a:pt x="4390121" y="1721216"/>
                  <a:pt x="4406379" y="1717964"/>
                </a:cubicBezTo>
                <a:cubicBezTo>
                  <a:pt x="4436720" y="1711896"/>
                  <a:pt x="4467955" y="1711807"/>
                  <a:pt x="4498743" y="1708728"/>
                </a:cubicBezTo>
                <a:cubicBezTo>
                  <a:pt x="4579101" y="1681940"/>
                  <a:pt x="4487204" y="1709943"/>
                  <a:pt x="4674234" y="1690255"/>
                </a:cubicBezTo>
                <a:cubicBezTo>
                  <a:pt x="4762789" y="1680933"/>
                  <a:pt x="4636475" y="1682512"/>
                  <a:pt x="4729652" y="1662546"/>
                </a:cubicBezTo>
                <a:cubicBezTo>
                  <a:pt x="4762903" y="1655421"/>
                  <a:pt x="4797433" y="1656869"/>
                  <a:pt x="4831252" y="1653309"/>
                </a:cubicBezTo>
                <a:cubicBezTo>
                  <a:pt x="4855938" y="1650710"/>
                  <a:pt x="4880570" y="1647583"/>
                  <a:pt x="4905143" y="1644073"/>
                </a:cubicBezTo>
                <a:cubicBezTo>
                  <a:pt x="5073854" y="1619972"/>
                  <a:pt x="4874085" y="1648041"/>
                  <a:pt x="4997507" y="1625600"/>
                </a:cubicBezTo>
                <a:cubicBezTo>
                  <a:pt x="5018926" y="1621706"/>
                  <a:pt x="5040664" y="1619803"/>
                  <a:pt x="5062161" y="1616364"/>
                </a:cubicBezTo>
                <a:cubicBezTo>
                  <a:pt x="5117638" y="1607488"/>
                  <a:pt x="5172798" y="1596601"/>
                  <a:pt x="5228416" y="1588655"/>
                </a:cubicBezTo>
                <a:cubicBezTo>
                  <a:pt x="5249967" y="1585576"/>
                  <a:pt x="5271723" y="1583687"/>
                  <a:pt x="5293070" y="1579418"/>
                </a:cubicBezTo>
                <a:cubicBezTo>
                  <a:pt x="5508132" y="1536406"/>
                  <a:pt x="5261701" y="1583775"/>
                  <a:pt x="5413143" y="1542473"/>
                </a:cubicBezTo>
                <a:cubicBezTo>
                  <a:pt x="5452178" y="1531827"/>
                  <a:pt x="5469986" y="1537320"/>
                  <a:pt x="5505507" y="1524000"/>
                </a:cubicBezTo>
                <a:cubicBezTo>
                  <a:pt x="5518399" y="1519166"/>
                  <a:pt x="5529390" y="1509882"/>
                  <a:pt x="5542452" y="1505528"/>
                </a:cubicBezTo>
                <a:cubicBezTo>
                  <a:pt x="5594516" y="1488173"/>
                  <a:pt x="5616082" y="1505701"/>
                  <a:pt x="5671761" y="1468582"/>
                </a:cubicBezTo>
                <a:cubicBezTo>
                  <a:pt x="5690234" y="1456267"/>
                  <a:pt x="5706391" y="1439432"/>
                  <a:pt x="5727179" y="1431637"/>
                </a:cubicBezTo>
                <a:lnTo>
                  <a:pt x="5801070" y="1403928"/>
                </a:lnTo>
                <a:cubicBezTo>
                  <a:pt x="5810220" y="1400601"/>
                  <a:pt x="5819830" y="1398526"/>
                  <a:pt x="5828779" y="1394691"/>
                </a:cubicBezTo>
                <a:cubicBezTo>
                  <a:pt x="5942134" y="1346109"/>
                  <a:pt x="5800672" y="1404127"/>
                  <a:pt x="5893434" y="1357746"/>
                </a:cubicBezTo>
                <a:cubicBezTo>
                  <a:pt x="5902142" y="1353392"/>
                  <a:pt x="5912194" y="1352344"/>
                  <a:pt x="5921143" y="1348509"/>
                </a:cubicBezTo>
                <a:cubicBezTo>
                  <a:pt x="5933798" y="1343085"/>
                  <a:pt x="5945433" y="1335461"/>
                  <a:pt x="5958088" y="1330037"/>
                </a:cubicBezTo>
                <a:cubicBezTo>
                  <a:pt x="5987651" y="1317367"/>
                  <a:pt x="5997276" y="1320239"/>
                  <a:pt x="6031979" y="1311564"/>
                </a:cubicBezTo>
                <a:cubicBezTo>
                  <a:pt x="6041424" y="1309203"/>
                  <a:pt x="6050452" y="1305407"/>
                  <a:pt x="6059688" y="1302328"/>
                </a:cubicBezTo>
                <a:cubicBezTo>
                  <a:pt x="6114860" y="1247156"/>
                  <a:pt x="6054926" y="1296843"/>
                  <a:pt x="6133579" y="1265382"/>
                </a:cubicBezTo>
                <a:cubicBezTo>
                  <a:pt x="6266729" y="1212122"/>
                  <a:pt x="6108545" y="1255476"/>
                  <a:pt x="6216707" y="1228437"/>
                </a:cubicBezTo>
                <a:cubicBezTo>
                  <a:pt x="6319566" y="1177006"/>
                  <a:pt x="6189992" y="1238455"/>
                  <a:pt x="6290598" y="1200728"/>
                </a:cubicBezTo>
                <a:cubicBezTo>
                  <a:pt x="6303490" y="1195894"/>
                  <a:pt x="6314127" y="1185351"/>
                  <a:pt x="6327543" y="1182255"/>
                </a:cubicBezTo>
                <a:cubicBezTo>
                  <a:pt x="6354709" y="1175986"/>
                  <a:pt x="6382961" y="1176097"/>
                  <a:pt x="6410670" y="1173018"/>
                </a:cubicBezTo>
                <a:cubicBezTo>
                  <a:pt x="6419906" y="1166861"/>
                  <a:pt x="6428176" y="1158919"/>
                  <a:pt x="6438379" y="1154546"/>
                </a:cubicBezTo>
                <a:cubicBezTo>
                  <a:pt x="6450047" y="1149545"/>
                  <a:pt x="6463119" y="1148796"/>
                  <a:pt x="6475325" y="1145309"/>
                </a:cubicBezTo>
                <a:cubicBezTo>
                  <a:pt x="6484686" y="1142634"/>
                  <a:pt x="6493798" y="1139152"/>
                  <a:pt x="6503034" y="1136073"/>
                </a:cubicBezTo>
                <a:cubicBezTo>
                  <a:pt x="6583082" y="1139152"/>
                  <a:pt x="6663936" y="1133570"/>
                  <a:pt x="6743179" y="1145309"/>
                </a:cubicBezTo>
                <a:cubicBezTo>
                  <a:pt x="6752810" y="1146736"/>
                  <a:pt x="6744493" y="1167359"/>
                  <a:pt x="6752416" y="1173018"/>
                </a:cubicBezTo>
                <a:cubicBezTo>
                  <a:pt x="6768261" y="1184336"/>
                  <a:pt x="6789361" y="1185333"/>
                  <a:pt x="6807834" y="1191491"/>
                </a:cubicBezTo>
                <a:lnTo>
                  <a:pt x="6835543" y="1200728"/>
                </a:lnTo>
                <a:cubicBezTo>
                  <a:pt x="6898810" y="1263995"/>
                  <a:pt x="6869224" y="1241655"/>
                  <a:pt x="6918670" y="1274618"/>
                </a:cubicBezTo>
                <a:cubicBezTo>
                  <a:pt x="6924974" y="1293529"/>
                  <a:pt x="6929853" y="1316265"/>
                  <a:pt x="6946379" y="1330037"/>
                </a:cubicBezTo>
                <a:cubicBezTo>
                  <a:pt x="6956957" y="1338852"/>
                  <a:pt x="6971010" y="1342352"/>
                  <a:pt x="6983325" y="1348509"/>
                </a:cubicBezTo>
                <a:cubicBezTo>
                  <a:pt x="6992561" y="1357745"/>
                  <a:pt x="6999351" y="1370376"/>
                  <a:pt x="7011034" y="1376218"/>
                </a:cubicBezTo>
                <a:cubicBezTo>
                  <a:pt x="7025153" y="1383277"/>
                  <a:pt x="7130819" y="1394648"/>
                  <a:pt x="7131107" y="1394691"/>
                </a:cubicBezTo>
                <a:lnTo>
                  <a:pt x="7306598" y="1422400"/>
                </a:lnTo>
                <a:cubicBezTo>
                  <a:pt x="7374059" y="1444887"/>
                  <a:pt x="7343125" y="1436150"/>
                  <a:pt x="7398961" y="1450109"/>
                </a:cubicBezTo>
                <a:cubicBezTo>
                  <a:pt x="7494403" y="1447030"/>
                  <a:pt x="7590380" y="1451418"/>
                  <a:pt x="7685288" y="1440873"/>
                </a:cubicBezTo>
                <a:cubicBezTo>
                  <a:pt x="7703131" y="1438891"/>
                  <a:pt x="7716246" y="1422679"/>
                  <a:pt x="7731470" y="1413164"/>
                </a:cubicBezTo>
                <a:cubicBezTo>
                  <a:pt x="7773994" y="1386586"/>
                  <a:pt x="7743546" y="1398599"/>
                  <a:pt x="7796125" y="1385455"/>
                </a:cubicBezTo>
                <a:cubicBezTo>
                  <a:pt x="7805361" y="1373140"/>
                  <a:pt x="7811025" y="1357048"/>
                  <a:pt x="7823834" y="1348509"/>
                </a:cubicBezTo>
                <a:cubicBezTo>
                  <a:pt x="7840036" y="1337708"/>
                  <a:pt x="7879252" y="1330037"/>
                  <a:pt x="7879252" y="1330037"/>
                </a:cubicBezTo>
                <a:cubicBezTo>
                  <a:pt x="7897725" y="1314643"/>
                  <a:pt x="7914663" y="1297194"/>
                  <a:pt x="7934670" y="1283855"/>
                </a:cubicBezTo>
                <a:cubicBezTo>
                  <a:pt x="7942771" y="1278454"/>
                  <a:pt x="7953868" y="1279346"/>
                  <a:pt x="7962379" y="1274618"/>
                </a:cubicBezTo>
                <a:cubicBezTo>
                  <a:pt x="7981787" y="1263836"/>
                  <a:pt x="7997940" y="1247602"/>
                  <a:pt x="8017798" y="1237673"/>
                </a:cubicBezTo>
                <a:cubicBezTo>
                  <a:pt x="8030113" y="1231515"/>
                  <a:pt x="8043992" y="1227801"/>
                  <a:pt x="8054743" y="1219200"/>
                </a:cubicBezTo>
                <a:cubicBezTo>
                  <a:pt x="8075143" y="1202880"/>
                  <a:pt x="8091688" y="1182255"/>
                  <a:pt x="8110161" y="1163782"/>
                </a:cubicBezTo>
                <a:cubicBezTo>
                  <a:pt x="8119397" y="1154546"/>
                  <a:pt x="8132028" y="1147756"/>
                  <a:pt x="8137870" y="1136073"/>
                </a:cubicBezTo>
                <a:cubicBezTo>
                  <a:pt x="8171737" y="1068340"/>
                  <a:pt x="8147106" y="1089891"/>
                  <a:pt x="8202525" y="1062182"/>
                </a:cubicBezTo>
                <a:cubicBezTo>
                  <a:pt x="8214840" y="1043709"/>
                  <a:pt x="8220997" y="1019079"/>
                  <a:pt x="8239470" y="1006764"/>
                </a:cubicBezTo>
                <a:cubicBezTo>
                  <a:pt x="8248706" y="1000606"/>
                  <a:pt x="8259330" y="996140"/>
                  <a:pt x="8267179" y="988291"/>
                </a:cubicBezTo>
                <a:cubicBezTo>
                  <a:pt x="8281119" y="974351"/>
                  <a:pt x="8292296" y="957880"/>
                  <a:pt x="8304125" y="942109"/>
                </a:cubicBezTo>
                <a:cubicBezTo>
                  <a:pt x="8310786" y="933228"/>
                  <a:pt x="8314748" y="922249"/>
                  <a:pt x="8322598" y="914400"/>
                </a:cubicBezTo>
                <a:cubicBezTo>
                  <a:pt x="8330447" y="906551"/>
                  <a:pt x="8341071" y="902085"/>
                  <a:pt x="8350307" y="895928"/>
                </a:cubicBezTo>
                <a:cubicBezTo>
                  <a:pt x="8353386" y="886691"/>
                  <a:pt x="8354142" y="876319"/>
                  <a:pt x="8359543" y="868218"/>
                </a:cubicBezTo>
                <a:cubicBezTo>
                  <a:pt x="8373766" y="846883"/>
                  <a:pt x="8394515" y="835667"/>
                  <a:pt x="8414961" y="822037"/>
                </a:cubicBezTo>
                <a:cubicBezTo>
                  <a:pt x="8445522" y="730360"/>
                  <a:pt x="8394246" y="870410"/>
                  <a:pt x="8451907" y="766618"/>
                </a:cubicBezTo>
                <a:cubicBezTo>
                  <a:pt x="8497164" y="685153"/>
                  <a:pt x="8440909" y="730846"/>
                  <a:pt x="8498088" y="692728"/>
                </a:cubicBezTo>
                <a:cubicBezTo>
                  <a:pt x="8504246" y="680413"/>
                  <a:pt x="8507746" y="666360"/>
                  <a:pt x="8516561" y="655782"/>
                </a:cubicBezTo>
                <a:cubicBezTo>
                  <a:pt x="8523667" y="647254"/>
                  <a:pt x="8535742" y="644416"/>
                  <a:pt x="8544270" y="637309"/>
                </a:cubicBezTo>
                <a:cubicBezTo>
                  <a:pt x="8554305" y="628947"/>
                  <a:pt x="8562743" y="618836"/>
                  <a:pt x="8571979" y="609600"/>
                </a:cubicBezTo>
                <a:cubicBezTo>
                  <a:pt x="8575058" y="597285"/>
                  <a:pt x="8576334" y="584373"/>
                  <a:pt x="8581216" y="572655"/>
                </a:cubicBezTo>
                <a:cubicBezTo>
                  <a:pt x="8629539" y="456680"/>
                  <a:pt x="8600300" y="534639"/>
                  <a:pt x="8636634" y="471055"/>
                </a:cubicBezTo>
                <a:cubicBezTo>
                  <a:pt x="8683516" y="389012"/>
                  <a:pt x="8628568" y="473919"/>
                  <a:pt x="8673579" y="406400"/>
                </a:cubicBezTo>
                <a:cubicBezTo>
                  <a:pt x="8705973" y="276834"/>
                  <a:pt x="8651645" y="473821"/>
                  <a:pt x="8710525" y="332509"/>
                </a:cubicBezTo>
                <a:cubicBezTo>
                  <a:pt x="8710527" y="332504"/>
                  <a:pt x="8733615" y="240149"/>
                  <a:pt x="8738234" y="221673"/>
                </a:cubicBezTo>
                <a:cubicBezTo>
                  <a:pt x="8741313" y="209358"/>
                  <a:pt x="8738494" y="193704"/>
                  <a:pt x="8747470" y="184728"/>
                </a:cubicBezTo>
                <a:lnTo>
                  <a:pt x="8775179" y="157018"/>
                </a:lnTo>
                <a:cubicBezTo>
                  <a:pt x="8785747" y="125315"/>
                  <a:pt x="8784167" y="120322"/>
                  <a:pt x="8812125" y="92364"/>
                </a:cubicBezTo>
                <a:cubicBezTo>
                  <a:pt x="8826065" y="78424"/>
                  <a:pt x="8844367" y="69358"/>
                  <a:pt x="8858307" y="55418"/>
                </a:cubicBezTo>
                <a:cubicBezTo>
                  <a:pt x="8866156" y="47569"/>
                  <a:pt x="8867366" y="33592"/>
                  <a:pt x="8876779" y="27709"/>
                </a:cubicBezTo>
                <a:cubicBezTo>
                  <a:pt x="8893291" y="17389"/>
                  <a:pt x="8913725" y="15395"/>
                  <a:pt x="8932198" y="9237"/>
                </a:cubicBezTo>
                <a:lnTo>
                  <a:pt x="8959907" y="0"/>
                </a:lnTo>
                <a:cubicBezTo>
                  <a:pt x="8975301" y="3079"/>
                  <a:pt x="8992458" y="1448"/>
                  <a:pt x="9006088" y="9237"/>
                </a:cubicBezTo>
                <a:cubicBezTo>
                  <a:pt x="9015726" y="14745"/>
                  <a:pt x="9017454" y="28418"/>
                  <a:pt x="9024561" y="36946"/>
                </a:cubicBezTo>
                <a:cubicBezTo>
                  <a:pt x="9032923" y="46981"/>
                  <a:pt x="9043034" y="55419"/>
                  <a:pt x="9052270" y="64655"/>
                </a:cubicBezTo>
                <a:cubicBezTo>
                  <a:pt x="9055349" y="95443"/>
                  <a:pt x="9062979" y="126112"/>
                  <a:pt x="9061507" y="157018"/>
                </a:cubicBezTo>
                <a:cubicBezTo>
                  <a:pt x="9057651" y="238005"/>
                  <a:pt x="9051596" y="241494"/>
                  <a:pt x="9024561" y="295564"/>
                </a:cubicBezTo>
                <a:cubicBezTo>
                  <a:pt x="9021482" y="307879"/>
                  <a:pt x="9021002" y="321155"/>
                  <a:pt x="9015325" y="332509"/>
                </a:cubicBezTo>
                <a:cubicBezTo>
                  <a:pt x="9008441" y="346278"/>
                  <a:pt x="8996564" y="356928"/>
                  <a:pt x="8987616" y="369455"/>
                </a:cubicBezTo>
                <a:cubicBezTo>
                  <a:pt x="8981164" y="378488"/>
                  <a:pt x="8974107" y="387235"/>
                  <a:pt x="8969143" y="397164"/>
                </a:cubicBezTo>
                <a:cubicBezTo>
                  <a:pt x="8961728" y="411993"/>
                  <a:pt x="8956336" y="427764"/>
                  <a:pt x="8950670" y="443346"/>
                </a:cubicBezTo>
                <a:cubicBezTo>
                  <a:pt x="8944016" y="461646"/>
                  <a:pt x="8942216" y="482067"/>
                  <a:pt x="8932198" y="498764"/>
                </a:cubicBezTo>
                <a:cubicBezTo>
                  <a:pt x="8922961" y="514158"/>
                  <a:pt x="8911917" y="528603"/>
                  <a:pt x="8904488" y="544946"/>
                </a:cubicBezTo>
                <a:cubicBezTo>
                  <a:pt x="8857380" y="648583"/>
                  <a:pt x="8911141" y="562677"/>
                  <a:pt x="8867543" y="628073"/>
                </a:cubicBezTo>
                <a:cubicBezTo>
                  <a:pt x="8861385" y="646546"/>
                  <a:pt x="8860753" y="667913"/>
                  <a:pt x="8849070" y="683491"/>
                </a:cubicBezTo>
                <a:cubicBezTo>
                  <a:pt x="8814701" y="729318"/>
                  <a:pt x="8829900" y="707628"/>
                  <a:pt x="8802888" y="748146"/>
                </a:cubicBezTo>
                <a:cubicBezTo>
                  <a:pt x="8796731" y="766619"/>
                  <a:pt x="8792473" y="785837"/>
                  <a:pt x="8784416" y="803564"/>
                </a:cubicBezTo>
                <a:cubicBezTo>
                  <a:pt x="8776987" y="819907"/>
                  <a:pt x="8764736" y="833689"/>
                  <a:pt x="8756707" y="849746"/>
                </a:cubicBezTo>
                <a:cubicBezTo>
                  <a:pt x="8752353" y="858454"/>
                  <a:pt x="8750889" y="868339"/>
                  <a:pt x="8747470" y="877455"/>
                </a:cubicBezTo>
                <a:cubicBezTo>
                  <a:pt x="8741648" y="892979"/>
                  <a:pt x="8734241" y="907908"/>
                  <a:pt x="8728998" y="923637"/>
                </a:cubicBezTo>
                <a:cubicBezTo>
                  <a:pt x="8722720" y="942472"/>
                  <a:pt x="8711992" y="1005296"/>
                  <a:pt x="8701288" y="1016000"/>
                </a:cubicBezTo>
                <a:lnTo>
                  <a:pt x="8673579" y="1043709"/>
                </a:lnTo>
                <a:cubicBezTo>
                  <a:pt x="8667422" y="1062182"/>
                  <a:pt x="8658926" y="1080034"/>
                  <a:pt x="8655107" y="1099128"/>
                </a:cubicBezTo>
                <a:cubicBezTo>
                  <a:pt x="8648015" y="1134584"/>
                  <a:pt x="8648640" y="1152516"/>
                  <a:pt x="8627398" y="1182255"/>
                </a:cubicBezTo>
                <a:cubicBezTo>
                  <a:pt x="8619806" y="1192884"/>
                  <a:pt x="8608925" y="1200728"/>
                  <a:pt x="8599688" y="1209964"/>
                </a:cubicBezTo>
                <a:cubicBezTo>
                  <a:pt x="8589614" y="1240187"/>
                  <a:pt x="8586538" y="1256093"/>
                  <a:pt x="8562743" y="1283855"/>
                </a:cubicBezTo>
                <a:cubicBezTo>
                  <a:pt x="8555519" y="1292283"/>
                  <a:pt x="8542883" y="1294479"/>
                  <a:pt x="8535034" y="1302328"/>
                </a:cubicBezTo>
                <a:cubicBezTo>
                  <a:pt x="8524149" y="1313213"/>
                  <a:pt x="8516561" y="1326958"/>
                  <a:pt x="8507325" y="1339273"/>
                </a:cubicBezTo>
                <a:cubicBezTo>
                  <a:pt x="8485361" y="1405161"/>
                  <a:pt x="8516506" y="1325500"/>
                  <a:pt x="8470379" y="1394691"/>
                </a:cubicBezTo>
                <a:cubicBezTo>
                  <a:pt x="8464979" y="1402792"/>
                  <a:pt x="8466543" y="1414299"/>
                  <a:pt x="8461143" y="1422400"/>
                </a:cubicBezTo>
                <a:cubicBezTo>
                  <a:pt x="8453897" y="1433268"/>
                  <a:pt x="8441271" y="1439659"/>
                  <a:pt x="8433434" y="1450109"/>
                </a:cubicBezTo>
                <a:cubicBezTo>
                  <a:pt x="8422663" y="1464471"/>
                  <a:pt x="8415240" y="1481067"/>
                  <a:pt x="8405725" y="1496291"/>
                </a:cubicBezTo>
                <a:cubicBezTo>
                  <a:pt x="8399842" y="1505704"/>
                  <a:pt x="8393135" y="1514587"/>
                  <a:pt x="8387252" y="1524000"/>
                </a:cubicBezTo>
                <a:cubicBezTo>
                  <a:pt x="8377737" y="1539224"/>
                  <a:pt x="8369501" y="1555245"/>
                  <a:pt x="8359543" y="1570182"/>
                </a:cubicBezTo>
                <a:cubicBezTo>
                  <a:pt x="8351004" y="1582991"/>
                  <a:pt x="8339993" y="1594074"/>
                  <a:pt x="8331834" y="1607128"/>
                </a:cubicBezTo>
                <a:cubicBezTo>
                  <a:pt x="8324537" y="1618804"/>
                  <a:pt x="8320192" y="1632119"/>
                  <a:pt x="8313361" y="1644073"/>
                </a:cubicBezTo>
                <a:cubicBezTo>
                  <a:pt x="8293784" y="1678332"/>
                  <a:pt x="8271232" y="1699673"/>
                  <a:pt x="8239470" y="1727200"/>
                </a:cubicBezTo>
                <a:cubicBezTo>
                  <a:pt x="8163792" y="1792788"/>
                  <a:pt x="8185448" y="1782154"/>
                  <a:pt x="8128634" y="1801091"/>
                </a:cubicBezTo>
                <a:cubicBezTo>
                  <a:pt x="8122476" y="1810327"/>
                  <a:pt x="8119574" y="1822917"/>
                  <a:pt x="8110161" y="1828800"/>
                </a:cubicBezTo>
                <a:cubicBezTo>
                  <a:pt x="8093649" y="1839120"/>
                  <a:pt x="8073216" y="1841115"/>
                  <a:pt x="8054743" y="1847273"/>
                </a:cubicBezTo>
                <a:cubicBezTo>
                  <a:pt x="7988324" y="1869413"/>
                  <a:pt x="8071250" y="1842557"/>
                  <a:pt x="7990088" y="1865746"/>
                </a:cubicBezTo>
                <a:cubicBezTo>
                  <a:pt x="7946580" y="1878177"/>
                  <a:pt x="7950214" y="1885225"/>
                  <a:pt x="7888488" y="1893455"/>
                </a:cubicBezTo>
                <a:cubicBezTo>
                  <a:pt x="7821072" y="1902444"/>
                  <a:pt x="7685288" y="1911928"/>
                  <a:pt x="7685288" y="1911928"/>
                </a:cubicBezTo>
                <a:cubicBezTo>
                  <a:pt x="7676052" y="1915007"/>
                  <a:pt x="7667083" y="1919052"/>
                  <a:pt x="7657579" y="1921164"/>
                </a:cubicBezTo>
                <a:cubicBezTo>
                  <a:pt x="7623341" y="1928772"/>
                  <a:pt x="7560218" y="1935643"/>
                  <a:pt x="7528270" y="1939637"/>
                </a:cubicBezTo>
                <a:cubicBezTo>
                  <a:pt x="7485167" y="1936558"/>
                  <a:pt x="7441878" y="1935449"/>
                  <a:pt x="7398961" y="1930400"/>
                </a:cubicBezTo>
                <a:cubicBezTo>
                  <a:pt x="7361009" y="1925935"/>
                  <a:pt x="7375254" y="1916106"/>
                  <a:pt x="7343543" y="1893455"/>
                </a:cubicBezTo>
                <a:cubicBezTo>
                  <a:pt x="7332339" y="1885452"/>
                  <a:pt x="7318913" y="1881140"/>
                  <a:pt x="7306598" y="1874982"/>
                </a:cubicBezTo>
                <a:cubicBezTo>
                  <a:pt x="7300440" y="1865746"/>
                  <a:pt x="7293090" y="1857202"/>
                  <a:pt x="7288125" y="1847273"/>
                </a:cubicBezTo>
                <a:cubicBezTo>
                  <a:pt x="7278905" y="1828834"/>
                  <a:pt x="7280266" y="1805089"/>
                  <a:pt x="7260416" y="1791855"/>
                </a:cubicBezTo>
                <a:cubicBezTo>
                  <a:pt x="7249854" y="1784813"/>
                  <a:pt x="7235676" y="1786105"/>
                  <a:pt x="7223470" y="1782618"/>
                </a:cubicBezTo>
                <a:cubicBezTo>
                  <a:pt x="7157210" y="1763686"/>
                  <a:pt x="7243455" y="1782920"/>
                  <a:pt x="7149579" y="1764146"/>
                </a:cubicBezTo>
                <a:cubicBezTo>
                  <a:pt x="7028701" y="1715793"/>
                  <a:pt x="7164417" y="1777115"/>
                  <a:pt x="7075688" y="1717964"/>
                </a:cubicBezTo>
                <a:cubicBezTo>
                  <a:pt x="7055975" y="1704822"/>
                  <a:pt x="6977217" y="1699882"/>
                  <a:pt x="6974088" y="1699491"/>
                </a:cubicBezTo>
                <a:cubicBezTo>
                  <a:pt x="6958694" y="1693333"/>
                  <a:pt x="6943902" y="1685380"/>
                  <a:pt x="6927907" y="1681018"/>
                </a:cubicBezTo>
                <a:cubicBezTo>
                  <a:pt x="6873897" y="1666288"/>
                  <a:pt x="6742456" y="1664133"/>
                  <a:pt x="6715470" y="1662546"/>
                </a:cubicBezTo>
                <a:cubicBezTo>
                  <a:pt x="6645596" y="1634596"/>
                  <a:pt x="6682079" y="1644429"/>
                  <a:pt x="6586161" y="1634837"/>
                </a:cubicBezTo>
                <a:lnTo>
                  <a:pt x="6392198" y="1616364"/>
                </a:lnTo>
                <a:lnTo>
                  <a:pt x="5856488" y="1625600"/>
                </a:lnTo>
                <a:cubicBezTo>
                  <a:pt x="5845412" y="1626338"/>
                  <a:pt x="5845865" y="1645460"/>
                  <a:pt x="5838016" y="1653309"/>
                </a:cubicBezTo>
                <a:cubicBezTo>
                  <a:pt x="5813280" y="1678045"/>
                  <a:pt x="5802338" y="1668523"/>
                  <a:pt x="5773361" y="1690255"/>
                </a:cubicBezTo>
                <a:cubicBezTo>
                  <a:pt x="5759428" y="1700705"/>
                  <a:pt x="5751185" y="1717969"/>
                  <a:pt x="5736416" y="1727200"/>
                </a:cubicBezTo>
                <a:cubicBezTo>
                  <a:pt x="5725651" y="1733928"/>
                  <a:pt x="5711676" y="1732950"/>
                  <a:pt x="5699470" y="1736437"/>
                </a:cubicBezTo>
                <a:cubicBezTo>
                  <a:pt x="5690109" y="1739112"/>
                  <a:pt x="5680710" y="1741838"/>
                  <a:pt x="5671761" y="1745673"/>
                </a:cubicBezTo>
                <a:cubicBezTo>
                  <a:pt x="5659106" y="1751097"/>
                  <a:pt x="5648004" y="1760190"/>
                  <a:pt x="5634816" y="1764146"/>
                </a:cubicBezTo>
                <a:cubicBezTo>
                  <a:pt x="5616878" y="1769527"/>
                  <a:pt x="5597871" y="1770303"/>
                  <a:pt x="5579398" y="1773382"/>
                </a:cubicBezTo>
                <a:cubicBezTo>
                  <a:pt x="5564004" y="1782618"/>
                  <a:pt x="5547578" y="1790320"/>
                  <a:pt x="5533216" y="1801091"/>
                </a:cubicBezTo>
                <a:cubicBezTo>
                  <a:pt x="5522766" y="1808928"/>
                  <a:pt x="5517008" y="1822607"/>
                  <a:pt x="5505507" y="1828800"/>
                </a:cubicBezTo>
                <a:cubicBezTo>
                  <a:pt x="5476311" y="1844521"/>
                  <a:pt x="5444601" y="1855260"/>
                  <a:pt x="5413143" y="1865746"/>
                </a:cubicBezTo>
                <a:cubicBezTo>
                  <a:pt x="5398250" y="1870710"/>
                  <a:pt x="5382191" y="1871175"/>
                  <a:pt x="5366961" y="1874982"/>
                </a:cubicBezTo>
                <a:cubicBezTo>
                  <a:pt x="5357516" y="1877343"/>
                  <a:pt x="5348488" y="1881139"/>
                  <a:pt x="5339252" y="1884218"/>
                </a:cubicBezTo>
                <a:cubicBezTo>
                  <a:pt x="5286155" y="1955016"/>
                  <a:pt x="5337856" y="1894618"/>
                  <a:pt x="5283834" y="1939637"/>
                </a:cubicBezTo>
                <a:cubicBezTo>
                  <a:pt x="5273799" y="1947999"/>
                  <a:pt x="5267543" y="1961003"/>
                  <a:pt x="5256125" y="1967346"/>
                </a:cubicBezTo>
                <a:cubicBezTo>
                  <a:pt x="5227295" y="1983362"/>
                  <a:pt x="5186357" y="1987981"/>
                  <a:pt x="5154525" y="1995055"/>
                </a:cubicBezTo>
                <a:cubicBezTo>
                  <a:pt x="5142133" y="1997809"/>
                  <a:pt x="5129894" y="2001212"/>
                  <a:pt x="5117579" y="2004291"/>
                </a:cubicBezTo>
                <a:cubicBezTo>
                  <a:pt x="5108343" y="2013527"/>
                  <a:pt x="5101211" y="2025519"/>
                  <a:pt x="5089870" y="2032000"/>
                </a:cubicBezTo>
                <a:cubicBezTo>
                  <a:pt x="5078849" y="2038298"/>
                  <a:pt x="5065131" y="2037750"/>
                  <a:pt x="5052925" y="2041237"/>
                </a:cubicBezTo>
                <a:cubicBezTo>
                  <a:pt x="5043564" y="2043912"/>
                  <a:pt x="5034452" y="2047394"/>
                  <a:pt x="5025216" y="2050473"/>
                </a:cubicBezTo>
                <a:cubicBezTo>
                  <a:pt x="5015980" y="2059709"/>
                  <a:pt x="5009190" y="2072340"/>
                  <a:pt x="4997507" y="2078182"/>
                </a:cubicBezTo>
                <a:cubicBezTo>
                  <a:pt x="4983465" y="2085203"/>
                  <a:pt x="4966650" y="2084012"/>
                  <a:pt x="4951325" y="2087418"/>
                </a:cubicBezTo>
                <a:cubicBezTo>
                  <a:pt x="4938933" y="2090172"/>
                  <a:pt x="4926585" y="2093168"/>
                  <a:pt x="4914379" y="2096655"/>
                </a:cubicBezTo>
                <a:cubicBezTo>
                  <a:pt x="4880048" y="2106464"/>
                  <a:pt x="4840216" y="2124546"/>
                  <a:pt x="4812779" y="2142837"/>
                </a:cubicBezTo>
                <a:cubicBezTo>
                  <a:pt x="4411022" y="2410666"/>
                  <a:pt x="4796170" y="2161157"/>
                  <a:pt x="3436561" y="2179782"/>
                </a:cubicBezTo>
                <a:cubicBezTo>
                  <a:pt x="3387300" y="2182861"/>
                  <a:pt x="3337913" y="2184338"/>
                  <a:pt x="3288779" y="2189018"/>
                </a:cubicBezTo>
                <a:cubicBezTo>
                  <a:pt x="3273151" y="2190506"/>
                  <a:pt x="3258165" y="2196224"/>
                  <a:pt x="3242598" y="2198255"/>
                </a:cubicBezTo>
                <a:cubicBezTo>
                  <a:pt x="3187307" y="2205467"/>
                  <a:pt x="3131761" y="2210570"/>
                  <a:pt x="3076343" y="2216728"/>
                </a:cubicBezTo>
                <a:cubicBezTo>
                  <a:pt x="3067107" y="2219807"/>
                  <a:pt x="3058348" y="2225316"/>
                  <a:pt x="3048634" y="2225964"/>
                </a:cubicBezTo>
                <a:cubicBezTo>
                  <a:pt x="2788718" y="2243291"/>
                  <a:pt x="2659287" y="2232157"/>
                  <a:pt x="2374379" y="2225964"/>
                </a:cubicBezTo>
                <a:cubicBezTo>
                  <a:pt x="2341709" y="2211962"/>
                  <a:pt x="2292709" y="2194409"/>
                  <a:pt x="2263543" y="2170546"/>
                </a:cubicBezTo>
                <a:cubicBezTo>
                  <a:pt x="2243324" y="2154003"/>
                  <a:pt x="2226598" y="2133601"/>
                  <a:pt x="2208125" y="2115128"/>
                </a:cubicBezTo>
                <a:cubicBezTo>
                  <a:pt x="2169534" y="2076536"/>
                  <a:pt x="2188250" y="2097863"/>
                  <a:pt x="2152707" y="2050473"/>
                </a:cubicBezTo>
                <a:cubicBezTo>
                  <a:pt x="2130724" y="1984524"/>
                  <a:pt x="2145035" y="2011257"/>
                  <a:pt x="2115761" y="1967346"/>
                </a:cubicBezTo>
                <a:cubicBezTo>
                  <a:pt x="2087737" y="1883271"/>
                  <a:pt x="2130725" y="2016058"/>
                  <a:pt x="2097288" y="1893455"/>
                </a:cubicBezTo>
                <a:cubicBezTo>
                  <a:pt x="2092165" y="1874669"/>
                  <a:pt x="2089617" y="1854239"/>
                  <a:pt x="2078816" y="1838037"/>
                </a:cubicBezTo>
                <a:cubicBezTo>
                  <a:pt x="2066501" y="1819564"/>
                  <a:pt x="2051799" y="1802476"/>
                  <a:pt x="2041870" y="1782618"/>
                </a:cubicBezTo>
                <a:cubicBezTo>
                  <a:pt x="2018434" y="1735744"/>
                  <a:pt x="2031035" y="1757129"/>
                  <a:pt x="2004925" y="1717964"/>
                </a:cubicBezTo>
                <a:cubicBezTo>
                  <a:pt x="1875616" y="1721043"/>
                  <a:pt x="1746216" y="1721457"/>
                  <a:pt x="1616998" y="1727200"/>
                </a:cubicBezTo>
                <a:cubicBezTo>
                  <a:pt x="1607271" y="1727632"/>
                  <a:pt x="1598237" y="1732602"/>
                  <a:pt x="1589288" y="1736437"/>
                </a:cubicBezTo>
                <a:cubicBezTo>
                  <a:pt x="1563010" y="1747699"/>
                  <a:pt x="1551705" y="1758732"/>
                  <a:pt x="1524634" y="1764146"/>
                </a:cubicBezTo>
                <a:cubicBezTo>
                  <a:pt x="1503393" y="1768394"/>
                  <a:pt x="1404065" y="1780371"/>
                  <a:pt x="1386088" y="1782618"/>
                </a:cubicBezTo>
                <a:cubicBezTo>
                  <a:pt x="1295913" y="1842736"/>
                  <a:pt x="1391763" y="1785746"/>
                  <a:pt x="1145943" y="1810328"/>
                </a:cubicBezTo>
                <a:cubicBezTo>
                  <a:pt x="1123640" y="1812558"/>
                  <a:pt x="1103267" y="1824404"/>
                  <a:pt x="1081288" y="1828800"/>
                </a:cubicBezTo>
                <a:cubicBezTo>
                  <a:pt x="1056948" y="1833668"/>
                  <a:pt x="1032028" y="1834958"/>
                  <a:pt x="1007398" y="1838037"/>
                </a:cubicBezTo>
                <a:cubicBezTo>
                  <a:pt x="981853" y="1846551"/>
                  <a:pt x="935114" y="1862576"/>
                  <a:pt x="915034" y="1865746"/>
                </a:cubicBezTo>
                <a:cubicBezTo>
                  <a:pt x="878414" y="1871528"/>
                  <a:pt x="841143" y="1871903"/>
                  <a:pt x="804198" y="1874982"/>
                </a:cubicBezTo>
                <a:cubicBezTo>
                  <a:pt x="589503" y="1928657"/>
                  <a:pt x="858069" y="1864207"/>
                  <a:pt x="665652" y="1902691"/>
                </a:cubicBezTo>
                <a:cubicBezTo>
                  <a:pt x="650686" y="1905684"/>
                  <a:pt x="598497" y="1927874"/>
                  <a:pt x="591761" y="1930400"/>
                </a:cubicBezTo>
                <a:cubicBezTo>
                  <a:pt x="582645" y="1933819"/>
                  <a:pt x="573656" y="1938036"/>
                  <a:pt x="564052" y="1939637"/>
                </a:cubicBezTo>
                <a:cubicBezTo>
                  <a:pt x="536552" y="1944220"/>
                  <a:pt x="508634" y="1945794"/>
                  <a:pt x="480925" y="1948873"/>
                </a:cubicBezTo>
                <a:cubicBezTo>
                  <a:pt x="462452" y="1955031"/>
                  <a:pt x="444158" y="1961751"/>
                  <a:pt x="425507" y="1967346"/>
                </a:cubicBezTo>
                <a:cubicBezTo>
                  <a:pt x="413348" y="1970994"/>
                  <a:pt x="401223" y="1977486"/>
                  <a:pt x="388561" y="1976582"/>
                </a:cubicBezTo>
                <a:cubicBezTo>
                  <a:pt x="357243" y="1974345"/>
                  <a:pt x="326986" y="1964267"/>
                  <a:pt x="296198" y="1958109"/>
                </a:cubicBezTo>
                <a:cubicBezTo>
                  <a:pt x="277725" y="1945794"/>
                  <a:pt x="252202" y="1940202"/>
                  <a:pt x="240779" y="1921164"/>
                </a:cubicBezTo>
                <a:cubicBezTo>
                  <a:pt x="172877" y="1807993"/>
                  <a:pt x="249329" y="1920477"/>
                  <a:pt x="185361" y="1856509"/>
                </a:cubicBezTo>
                <a:cubicBezTo>
                  <a:pt x="174476" y="1845624"/>
                  <a:pt x="167670" y="1831252"/>
                  <a:pt x="157652" y="1819564"/>
                </a:cubicBezTo>
                <a:cubicBezTo>
                  <a:pt x="133946" y="1791908"/>
                  <a:pt x="130738" y="1792385"/>
                  <a:pt x="102234" y="1773382"/>
                </a:cubicBezTo>
                <a:cubicBezTo>
                  <a:pt x="99155" y="1764146"/>
                  <a:pt x="98399" y="1753774"/>
                  <a:pt x="92998" y="1745673"/>
                </a:cubicBezTo>
                <a:cubicBezTo>
                  <a:pt x="73230" y="1716022"/>
                  <a:pt x="66629" y="1718411"/>
                  <a:pt x="37579" y="1708728"/>
                </a:cubicBezTo>
                <a:cubicBezTo>
                  <a:pt x="30704" y="1694978"/>
                  <a:pt x="1328" y="1638777"/>
                  <a:pt x="634" y="1625600"/>
                </a:cubicBezTo>
                <a:cubicBezTo>
                  <a:pt x="-1637" y="1582447"/>
                  <a:pt x="2360" y="1538846"/>
                  <a:pt x="9870" y="1496291"/>
                </a:cubicBezTo>
                <a:cubicBezTo>
                  <a:pt x="11799" y="1485359"/>
                  <a:pt x="18036" y="1472705"/>
                  <a:pt x="28343" y="1468582"/>
                </a:cubicBezTo>
                <a:cubicBezTo>
                  <a:pt x="51390" y="1459363"/>
                  <a:pt x="77604" y="1462425"/>
                  <a:pt x="102234" y="1459346"/>
                </a:cubicBezTo>
                <a:cubicBezTo>
                  <a:pt x="199965" y="1426769"/>
                  <a:pt x="156153" y="1431637"/>
                  <a:pt x="231543" y="1431637"/>
                </a:cubicBezTo>
              </a:path>
            </a:pathLst>
          </a:custGeom>
          <a:solidFill>
            <a:srgbClr val="5B9BD5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34600" y="4029419"/>
            <a:ext cx="38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0000"/>
            <a:ext cx="8686800" cy="470898"/>
          </a:xfrm>
        </p:spPr>
        <p:txBody>
          <a:bodyPr/>
          <a:lstStyle/>
          <a:p>
            <a:pPr algn="l"/>
            <a:r>
              <a:rPr lang="zh-CN" altLang="en-US" dirty="0"/>
              <a:t>神经网络</a:t>
            </a:r>
            <a:r>
              <a:rPr lang="en-US" altLang="zh-CN" dirty="0"/>
              <a:t>(</a:t>
            </a:r>
            <a:r>
              <a:rPr lang="zh-CN" altLang="en-US" dirty="0"/>
              <a:t>人工智能</a:t>
            </a:r>
            <a:r>
              <a:rPr lang="en-US" altLang="zh-CN" dirty="0"/>
              <a:t>)</a:t>
            </a:r>
            <a:r>
              <a:rPr lang="zh-CN" altLang="en-US" dirty="0"/>
              <a:t>的三起两落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684" y="2891144"/>
            <a:ext cx="9680763" cy="33102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4400" y="2646258"/>
            <a:ext cx="6756342" cy="95969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3497898"/>
            <a:ext cx="3707749" cy="95969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808517" y="3739796"/>
            <a:ext cx="923725" cy="779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073347" y="3126107"/>
            <a:ext cx="1096270" cy="95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023588" y="2646257"/>
            <a:ext cx="1010826" cy="82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34"/>
          <p:cNvSpPr txBox="1"/>
          <p:nvPr/>
        </p:nvSpPr>
        <p:spPr>
          <a:xfrm>
            <a:off x="4467805" y="1066800"/>
            <a:ext cx="6405875" cy="9438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6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sz="16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学术</a:t>
            </a:r>
            <a:r>
              <a:rPr lang="en-US" altLang="zh-CN" sz="16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lang="en-US" altLang="zh-CN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2006</a:t>
            </a:r>
            <a:r>
              <a:rPr lang="zh-CN" altLang="en-US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年，逐层预训练算法被提出；</a:t>
            </a:r>
            <a:endParaRPr lang="en-US" altLang="zh-CN" sz="1600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6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sz="16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工业</a:t>
            </a:r>
            <a:r>
              <a:rPr lang="en-US" altLang="zh-CN" sz="16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lang="en-US" altLang="zh-CN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2012</a:t>
            </a:r>
            <a:r>
              <a:rPr lang="zh-CN" altLang="en-US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年，深度学习算法在视觉识别竞赛</a:t>
            </a:r>
            <a:r>
              <a:rPr lang="en-US" altLang="zh-CN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ImageNet</a:t>
            </a:r>
            <a:r>
              <a:rPr lang="zh-CN" altLang="en-US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上实现突破</a:t>
            </a:r>
            <a:r>
              <a:rPr lang="en-US" altLang="zh-CN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;</a:t>
            </a:r>
            <a:endParaRPr lang="en-US" altLang="zh-CN" sz="1600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6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sz="16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普及</a:t>
            </a:r>
            <a:r>
              <a:rPr lang="en-US" altLang="zh-CN" sz="16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lang="en-US" altLang="zh-CN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en-US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</a:t>
            </a:r>
            <a:r>
              <a:rPr lang="en-US" altLang="zh-CN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AlphaGo</a:t>
            </a:r>
            <a:r>
              <a:rPr lang="zh-CN" altLang="en-US" sz="16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战胜李世石。</a:t>
            </a:r>
            <a:endParaRPr lang="zh-CN" altLang="en-US" sz="1600" b="1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 flipH="1" flipV="1">
            <a:off x="8386606" y="2109099"/>
            <a:ext cx="697529" cy="526134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本框 13"/>
          <p:cNvSpPr txBox="1"/>
          <p:nvPr/>
        </p:nvSpPr>
        <p:spPr>
          <a:xfrm>
            <a:off x="7228520" y="2212628"/>
            <a:ext cx="231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0000"/>
            <a:ext cx="8686800" cy="470898"/>
          </a:xfrm>
        </p:spPr>
        <p:txBody>
          <a:bodyPr/>
          <a:lstStyle/>
          <a:p>
            <a:r>
              <a:rPr lang="zh-CN" altLang="en-US" dirty="0"/>
              <a:t>深度学习无所不在</a:t>
            </a:r>
            <a:endParaRPr lang="zh-CN" altLang="en-US" dirty="0"/>
          </a:p>
        </p:txBody>
      </p:sp>
      <p:pic>
        <p:nvPicPr>
          <p:cNvPr id="2050" name="Picture 2" descr="“deep learning applications”的图片搜索结果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14765" y="838200"/>
            <a:ext cx="10764094" cy="605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0000"/>
            <a:ext cx="8686800" cy="470898"/>
          </a:xfrm>
        </p:spPr>
        <p:txBody>
          <a:bodyPr/>
          <a:lstStyle/>
          <a:p>
            <a:r>
              <a:rPr lang="zh-CN" altLang="en-US" dirty="0"/>
              <a:t>人工智能</a:t>
            </a:r>
            <a:r>
              <a:rPr lang="en-US" altLang="zh-CN" dirty="0"/>
              <a:t>&gt;</a:t>
            </a:r>
            <a:r>
              <a:rPr lang="zh-CN" altLang="en-US" dirty="0"/>
              <a:t>机器学习</a:t>
            </a:r>
            <a:r>
              <a:rPr lang="en-US" altLang="zh-CN" dirty="0"/>
              <a:t>&gt;</a:t>
            </a:r>
            <a:r>
              <a:rPr lang="zh-CN" altLang="en-US" dirty="0"/>
              <a:t>深度学习</a:t>
            </a:r>
            <a:endParaRPr lang="zh-CN" altLang="en-US" dirty="0"/>
          </a:p>
        </p:txBody>
      </p:sp>
      <p:pic>
        <p:nvPicPr>
          <p:cNvPr id="1026" name="Picture 2" descr="相关图片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621221" y="1143000"/>
            <a:ext cx="895294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1676400" y="4267200"/>
            <a:ext cx="1219200" cy="609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5" name="矩形 4"/>
          <p:cNvSpPr/>
          <p:nvPr/>
        </p:nvSpPr>
        <p:spPr bwMode="auto">
          <a:xfrm>
            <a:off x="3352800" y="2999390"/>
            <a:ext cx="1219200" cy="609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9122980" y="4603530"/>
            <a:ext cx="990600" cy="457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8763000" cy="470898"/>
          </a:xfrm>
        </p:spPr>
        <p:txBody>
          <a:bodyPr/>
          <a:lstStyle/>
          <a:p>
            <a:r>
              <a:rPr lang="zh-CN" altLang="en-US" dirty="0"/>
              <a:t>传统机器学习：人工设计特征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493570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本页来自邱锡鹏老师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4218689"/>
            <a:ext cx="9773761" cy="178587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667000" y="4099560"/>
            <a:ext cx="5638800" cy="1905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477360" y="1143868"/>
            <a:ext cx="11638439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实际应用中，</a:t>
            </a: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往往比分类器更重要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5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预处理：经过数据预处理，如去除噪声等；如在文本分类中，去除停用词等。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15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特征提取：从原始数据中提取有效特征，如在图像分类中，提取边缘、尺度不变特征变换特征等。</a:t>
            </a:r>
            <a:endParaRPr lang="zh-CN" altLang="en-US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15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特征转换：对特征进行一定的加工，比如降维和升维。降维包括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1800" dirty="0"/>
              <a:t>特征抽取（</a:t>
            </a:r>
            <a:r>
              <a:rPr lang="en-US" altLang="zh-CN" sz="1800" dirty="0"/>
              <a:t>Feature Extraction</a:t>
            </a:r>
            <a:r>
              <a:rPr lang="zh-CN" altLang="en-US" sz="1800" dirty="0"/>
              <a:t>）：</a:t>
            </a:r>
            <a:r>
              <a:rPr lang="en-US" altLang="zh-CN" sz="1800" dirty="0"/>
              <a:t> PCA</a:t>
            </a:r>
            <a:r>
              <a:rPr lang="zh-CN" altLang="en-US" sz="1800" dirty="0"/>
              <a:t>、</a:t>
            </a:r>
            <a:r>
              <a:rPr lang="en-US" altLang="zh-CN" sz="1800" dirty="0"/>
              <a:t>LDA</a:t>
            </a:r>
            <a:endParaRPr lang="en-US" altLang="zh-CN" sz="1800" dirty="0"/>
          </a:p>
          <a:p>
            <a:pPr lvl="2"/>
            <a:r>
              <a:rPr lang="zh-CN" altLang="en-US" sz="1800" dirty="0"/>
              <a:t>特征选择（</a:t>
            </a:r>
            <a:r>
              <a:rPr lang="en-US" altLang="zh-CN" sz="1800" dirty="0"/>
              <a:t>Feature Selection</a:t>
            </a:r>
            <a:r>
              <a:rPr lang="zh-CN" altLang="en-US" sz="1800" dirty="0"/>
              <a:t>）：互信息、</a:t>
            </a:r>
            <a:r>
              <a:rPr lang="en-US" altLang="zh-CN" sz="1800" dirty="0"/>
              <a:t>TF-IDF</a:t>
            </a:r>
            <a:endParaRPr lang="zh-CN" altLang="en-US" sz="1800" dirty="0"/>
          </a:p>
          <a:p>
            <a:pPr lvl="1">
              <a:spcBef>
                <a:spcPts val="15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15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/>
            </a:pPr>
            <a:endParaRPr lang="zh-CN" altLang="en-US" sz="2400" kern="0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8763000" cy="470898"/>
          </a:xfrm>
        </p:spPr>
        <p:txBody>
          <a:bodyPr/>
          <a:lstStyle/>
          <a:p>
            <a:r>
              <a:rPr lang="zh-CN" altLang="en-US" dirty="0"/>
              <a:t>传统机器学习 </a:t>
            </a:r>
            <a:r>
              <a:rPr lang="en-US" altLang="zh-CN" dirty="0"/>
              <a:t>VS </a:t>
            </a:r>
            <a:r>
              <a:rPr lang="zh-CN" altLang="en-US" dirty="0"/>
              <a:t>深度学习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295400" y="1295400"/>
            <a:ext cx="10042480" cy="4724400"/>
            <a:chOff x="1828800" y="1447800"/>
            <a:chExt cx="8610600" cy="40507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28800" y="1564759"/>
              <a:ext cx="8401050" cy="3933825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8763000" y="1447800"/>
              <a:ext cx="1676400" cy="1295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290830" indent="-290830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4867586" y="3255334"/>
              <a:ext cx="670560" cy="152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290830" indent="-290830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825054" y="3180904"/>
              <a:ext cx="160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400" b="1" dirty="0">
                  <a:solidFill>
                    <a:schemeClr val="bg2">
                      <a:lumMod val="25000"/>
                    </a:schemeClr>
                  </a:solidFill>
                </a:rPr>
                <a:t>feature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4825054" y="2286000"/>
              <a:ext cx="713092" cy="1524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290830" indent="-290830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825054" y="3255334"/>
              <a:ext cx="713092" cy="1524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290830" indent="-290830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6248400" y="4952425"/>
              <a:ext cx="713092" cy="1524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290830" indent="-290830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4846320" y="4857175"/>
              <a:ext cx="713092" cy="1524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290830" indent="-290830"/>
              <a:endParaRPr lang="zh-CN" altLang="en-US"/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209801" y="1905000"/>
            <a:ext cx="7704111" cy="797084"/>
          </a:xfrm>
          <a:prstGeom prst="rect">
            <a:avLst/>
          </a:prstGeom>
        </p:spPr>
        <p:txBody>
          <a:bodyPr>
            <a:normAutofit fontScale="7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500" b="1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从巡逻机器人的狗狗粑粑检测需求说起</a:t>
            </a:r>
            <a:r>
              <a:rPr lang="en-US" altLang="zh-CN" sz="4500" b="1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4500" b="1" dirty="0">
              <a:solidFill>
                <a:srgbClr val="1F497D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3449707" y="3207412"/>
            <a:ext cx="2106233" cy="187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312026" y="3207412"/>
            <a:ext cx="2106233" cy="187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153400" y="6186274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本页来自山世光老师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9" name="标题 1"/>
          <p:cNvSpPr txBox="1"/>
          <p:nvPr/>
        </p:nvSpPr>
        <p:spPr>
          <a:xfrm>
            <a:off x="838200" y="180000"/>
            <a:ext cx="87630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/>
              <a:t>传统机器学习 </a:t>
            </a:r>
            <a:r>
              <a:rPr lang="en-US" altLang="zh-CN" kern="0"/>
              <a:t>VS </a:t>
            </a:r>
            <a:r>
              <a:rPr lang="zh-CN" altLang="en-US" kern="0"/>
              <a:t>深度学习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0" y="1143001"/>
            <a:ext cx="9144000" cy="106277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前深度学习</a:t>
            </a:r>
            <a:r>
              <a:rPr lang="zh-CN" altLang="en-US" sz="3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时代，我们这么做</a:t>
            </a:r>
            <a:r>
              <a:rPr lang="en-US" altLang="zh-CN" sz="3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3200" b="1" dirty="0">
              <a:solidFill>
                <a:srgbClr val="1F497D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2286000" y="1905000"/>
            <a:ext cx="6934200" cy="186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：花几天时间收集并标注几百张便便图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：花几个月观察便便图，并绞尽脑汁选择或设计一些特征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93725" indent="-214630"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形状，颜色，纹理；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SIFT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HOG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Gabor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LBP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Haar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：用某种分类器训练和测试，结果不好回到步骤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任意多边形 1"/>
          <p:cNvSpPr/>
          <p:nvPr/>
        </p:nvSpPr>
        <p:spPr bwMode="auto">
          <a:xfrm rot="406537">
            <a:off x="8421433" y="2833577"/>
            <a:ext cx="382814" cy="691116"/>
          </a:xfrm>
          <a:custGeom>
            <a:avLst/>
            <a:gdLst>
              <a:gd name="connsiteX0" fmla="*/ 0 w 382814"/>
              <a:gd name="connsiteY0" fmla="*/ 691116 h 691116"/>
              <a:gd name="connsiteX1" fmla="*/ 265814 w 382814"/>
              <a:gd name="connsiteY1" fmla="*/ 552893 h 691116"/>
              <a:gd name="connsiteX2" fmla="*/ 382772 w 382814"/>
              <a:gd name="connsiteY2" fmla="*/ 287079 h 691116"/>
              <a:gd name="connsiteX3" fmla="*/ 276446 w 382814"/>
              <a:gd name="connsiteY3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814" h="691116">
                <a:moveTo>
                  <a:pt x="0" y="691116"/>
                </a:moveTo>
                <a:cubicBezTo>
                  <a:pt x="101009" y="655674"/>
                  <a:pt x="202019" y="620232"/>
                  <a:pt x="265814" y="552893"/>
                </a:cubicBezTo>
                <a:cubicBezTo>
                  <a:pt x="329609" y="485554"/>
                  <a:pt x="381000" y="379228"/>
                  <a:pt x="382772" y="287079"/>
                </a:cubicBezTo>
                <a:cubicBezTo>
                  <a:pt x="384544" y="194930"/>
                  <a:pt x="330495" y="97465"/>
                  <a:pt x="276446" y="0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2085828" y="4343400"/>
            <a:ext cx="2139924" cy="113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加号 10"/>
          <p:cNvSpPr/>
          <p:nvPr/>
        </p:nvSpPr>
        <p:spPr>
          <a:xfrm>
            <a:off x="4287216" y="4625823"/>
            <a:ext cx="653882" cy="653882"/>
          </a:xfrm>
          <a:prstGeom prst="mathPlus">
            <a:avLst>
              <a:gd name="adj1" fmla="val 122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2018" y="4343401"/>
            <a:ext cx="2139924" cy="11374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专家知识驱动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的特征设计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加号 12"/>
          <p:cNvSpPr/>
          <p:nvPr/>
        </p:nvSpPr>
        <p:spPr>
          <a:xfrm>
            <a:off x="7167536" y="4578111"/>
            <a:ext cx="653882" cy="653882"/>
          </a:xfrm>
          <a:prstGeom prst="mathPlus">
            <a:avLst>
              <a:gd name="adj1" fmla="val 122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18476" y="4343400"/>
            <a:ext cx="2139924" cy="11374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专家选择的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的分类器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 rot="20313577">
            <a:off x="3114797" y="3159122"/>
            <a:ext cx="4992097" cy="17274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需要多久？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年甚至更久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行人检测用了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人脸检测用了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...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8200" y="180000"/>
            <a:ext cx="87630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/>
              <a:t>传统机器学习 </a:t>
            </a:r>
            <a:r>
              <a:rPr lang="en-US" altLang="zh-CN" kern="0"/>
              <a:t>VS </a:t>
            </a:r>
            <a:r>
              <a:rPr lang="zh-CN" altLang="en-US" kern="0"/>
              <a:t>深度学习</a:t>
            </a:r>
            <a:endParaRPr lang="zh-CN" altLang="en-US" kern="0" dirty="0"/>
          </a:p>
        </p:txBody>
      </p:sp>
      <p:sp>
        <p:nvSpPr>
          <p:cNvPr id="18" name="文本框 17"/>
          <p:cNvSpPr txBox="1"/>
          <p:nvPr/>
        </p:nvSpPr>
        <p:spPr>
          <a:xfrm>
            <a:off x="8153400" y="6186274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本页来自山世光老师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7467600" cy="470898"/>
          </a:xfrm>
        </p:spPr>
        <p:txBody>
          <a:bodyPr/>
          <a:lstStyle/>
          <a:p>
            <a:r>
              <a:rPr lang="zh-CN" altLang="en-US" dirty="0"/>
              <a:t>人工智能人才缺口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9600" y="6405444"/>
            <a:ext cx="464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rgbClr val="3D464D"/>
                </a:solidFill>
                <a:latin typeface="PingFang SC"/>
              </a:rPr>
              <a:t>资料来源：</a:t>
            </a:r>
            <a:r>
              <a:rPr lang="en-US" altLang="zh-CN" sz="1400" dirty="0">
                <a:solidFill>
                  <a:srgbClr val="3D464D"/>
                </a:solidFill>
                <a:latin typeface="PingFang SC"/>
              </a:rPr>
              <a:t>《2017</a:t>
            </a:r>
            <a:r>
              <a:rPr lang="zh-CN" altLang="en-US" sz="1400" dirty="0">
                <a:solidFill>
                  <a:srgbClr val="3D464D"/>
                </a:solidFill>
                <a:latin typeface="PingFang SC"/>
              </a:rPr>
              <a:t>全球人工智能人才白皮书</a:t>
            </a:r>
            <a:r>
              <a:rPr lang="en-US" altLang="zh-CN" sz="1400" dirty="0">
                <a:solidFill>
                  <a:srgbClr val="3D464D"/>
                </a:solidFill>
                <a:latin typeface="PingFang SC"/>
              </a:rPr>
              <a:t>》</a:t>
            </a:r>
            <a:endParaRPr lang="zh-CN" altLang="en-US" sz="1400" dirty="0">
              <a:solidFill>
                <a:srgbClr val="3D464D"/>
              </a:solidFill>
              <a:latin typeface="PingFang SC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24001"/>
            <a:ext cx="4029813" cy="368212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972412" y="2209801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~20%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95" y="2209800"/>
            <a:ext cx="4081105" cy="265043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52585" y="4860239"/>
            <a:ext cx="387798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具有人工智能研究方向的高校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（总数：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367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，每年输出人才：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万）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38267" y="5282322"/>
            <a:ext cx="385233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zh-CN" altLang="en-US" sz="1800" b="1" dirty="0">
                <a:latin typeface="+mj-lt"/>
                <a:ea typeface="微软雅黑" panose="020B0503020204020204" pitchFamily="34" charset="-122"/>
              </a:rPr>
              <a:t>全球人工智能企业分布</a:t>
            </a:r>
            <a:endParaRPr lang="en-US" altLang="zh-CN" sz="1800" b="1" dirty="0">
              <a:latin typeface="+mj-lt"/>
              <a:ea typeface="微软雅黑" panose="020B0503020204020204" pitchFamily="34" charset="-122"/>
            </a:endParaRPr>
          </a:p>
          <a:p>
            <a:pPr algn="ctr">
              <a:buNone/>
            </a:pPr>
            <a:r>
              <a:rPr lang="zh-CN" altLang="en-US" sz="1800" dirty="0">
                <a:latin typeface="+mj-lt"/>
                <a:ea typeface="黑体" panose="02010609060101010101" pitchFamily="49" charset="-122"/>
              </a:rPr>
              <a:t>（总数：</a:t>
            </a:r>
            <a:r>
              <a:rPr lang="en-US" altLang="zh-CN" sz="1800" dirty="0">
                <a:latin typeface="+mj-lt"/>
                <a:ea typeface="黑体" panose="02010609060101010101" pitchFamily="49" charset="-122"/>
              </a:rPr>
              <a:t>2617</a:t>
            </a:r>
            <a:r>
              <a:rPr lang="zh-CN" altLang="en-US" sz="1800" dirty="0">
                <a:latin typeface="+mj-lt"/>
                <a:ea typeface="黑体" panose="02010609060101010101" pitchFamily="49" charset="-122"/>
              </a:rPr>
              <a:t>，人才需求：</a:t>
            </a:r>
            <a:r>
              <a:rPr lang="en-US" altLang="zh-CN" sz="1800" dirty="0">
                <a:latin typeface="+mj-lt"/>
                <a:ea typeface="黑体" panose="02010609060101010101" pitchFamily="49" charset="-122"/>
              </a:rPr>
              <a:t>100</a:t>
            </a:r>
            <a:r>
              <a:rPr lang="zh-CN" altLang="en-US" sz="1800" dirty="0">
                <a:latin typeface="+mj-lt"/>
                <a:ea typeface="黑体" panose="02010609060101010101" pitchFamily="49" charset="-122"/>
              </a:rPr>
              <a:t>万）</a:t>
            </a:r>
            <a:endParaRPr lang="zh-CN" altLang="en-US" sz="1800" dirty="0"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938122" y="2768435"/>
            <a:ext cx="754380" cy="243768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9446055" y="1715478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 5.5%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55" y="1715478"/>
                <a:ext cx="12954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3" t="-74" r="33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 bwMode="auto">
          <a:xfrm>
            <a:off x="9859713" y="2198914"/>
            <a:ext cx="881743" cy="97575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2" name="右箭头 1"/>
          <p:cNvSpPr/>
          <p:nvPr/>
        </p:nvSpPr>
        <p:spPr bwMode="auto">
          <a:xfrm flipH="1">
            <a:off x="5334000" y="3049600"/>
            <a:ext cx="990600" cy="912800"/>
          </a:xfrm>
          <a:prstGeom prst="rightArrow">
            <a:avLst/>
          </a:prstGeom>
          <a:noFill/>
          <a:ln w="38100" cap="flat" cmpd="sng" algn="ctr">
            <a:solidFill>
              <a:srgbClr val="40648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914400" y="180000"/>
            <a:ext cx="86868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传统机器学习 </a:t>
            </a:r>
            <a:r>
              <a:rPr lang="en-US" altLang="zh-CN" kern="0" dirty="0"/>
              <a:t>VS </a:t>
            </a:r>
            <a:r>
              <a:rPr lang="zh-CN" altLang="en-US" kern="0" dirty="0"/>
              <a:t>深度学习</a:t>
            </a: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0" y="1143001"/>
            <a:ext cx="9144000" cy="106277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r>
              <a:rPr lang="zh-CN" altLang="en-US" sz="3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时代，我们这么做</a:t>
            </a:r>
            <a:r>
              <a:rPr lang="en-US" altLang="zh-CN" sz="3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3200" b="1" dirty="0">
              <a:solidFill>
                <a:srgbClr val="1F497D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2085828" y="4343400"/>
            <a:ext cx="2139924" cy="113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加号 10"/>
          <p:cNvSpPr/>
          <p:nvPr/>
        </p:nvSpPr>
        <p:spPr>
          <a:xfrm>
            <a:off x="4287216" y="4625823"/>
            <a:ext cx="653882" cy="653882"/>
          </a:xfrm>
          <a:prstGeom prst="mathPlus">
            <a:avLst>
              <a:gd name="adj1" fmla="val 122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2018" y="4343401"/>
            <a:ext cx="2139924" cy="11374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专家选择</a:t>
            </a:r>
            <a:endParaRPr lang="en-US" altLang="zh-CN" sz="2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深度模型</a:t>
            </a:r>
            <a:endParaRPr lang="zh-CN" altLang="en-US" sz="2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加号 12"/>
          <p:cNvSpPr/>
          <p:nvPr/>
        </p:nvSpPr>
        <p:spPr>
          <a:xfrm>
            <a:off x="7167536" y="4578111"/>
            <a:ext cx="653882" cy="653882"/>
          </a:xfrm>
          <a:prstGeom prst="mathPlus">
            <a:avLst>
              <a:gd name="adj1" fmla="val 122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18476" y="4343400"/>
            <a:ext cx="2139924" cy="11374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机器优化</a:t>
            </a:r>
            <a:endParaRPr lang="en-US" altLang="zh-CN" sz="2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深度模型</a:t>
            </a:r>
            <a:endParaRPr lang="zh-CN" altLang="en-US" sz="2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362200" y="1993066"/>
            <a:ext cx="7228622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：花几个星期时间收集并标注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框出狗屎位置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数万张便便图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：花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个星期，挑几个深度模型，选几组模型超参数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：交给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机器绞尽脑汁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优化学模型中的数千万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数亿权重参数</a:t>
            </a:r>
            <a:endParaRPr lang="zh-CN" altLang="en-US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 rot="20313577">
            <a:off x="3917991" y="2954016"/>
            <a:ext cx="4355936" cy="139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需要多久？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个月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153400" y="6186274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本页来自山世光老师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201890" y="1869916"/>
            <a:ext cx="7704111" cy="79708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后深度学习</a:t>
            </a:r>
            <a:r>
              <a:rPr lang="zh-CN" altLang="en-US" sz="3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时代，我们怎么做？</a:t>
            </a:r>
            <a:endParaRPr lang="zh-CN" altLang="en-US" sz="3600" b="1" dirty="0">
              <a:solidFill>
                <a:srgbClr val="1F497D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3449707" y="3207412"/>
            <a:ext cx="2106233" cy="187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312026" y="3207412"/>
            <a:ext cx="2106233" cy="187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/>
          <p:nvPr/>
        </p:nvSpPr>
        <p:spPr>
          <a:xfrm>
            <a:off x="838200" y="180000"/>
            <a:ext cx="87630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传统机器学习 </a:t>
            </a:r>
            <a:r>
              <a:rPr lang="en-US" altLang="zh-CN" kern="0" dirty="0"/>
              <a:t>VS </a:t>
            </a:r>
            <a:r>
              <a:rPr lang="zh-CN" altLang="en-US" kern="0" dirty="0"/>
              <a:t>深度学习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153400" y="6186274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本页来自山世光老师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838200" y="180000"/>
            <a:ext cx="87630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传统机器学习 </a:t>
            </a:r>
            <a:r>
              <a:rPr lang="en-US" altLang="zh-CN" kern="0" dirty="0"/>
              <a:t>VS </a:t>
            </a:r>
            <a:r>
              <a:rPr lang="zh-CN" altLang="en-US" kern="0" dirty="0"/>
              <a:t>深度学习</a:t>
            </a: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533400" y="1299422"/>
            <a:ext cx="9144000" cy="106277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后深度学习</a:t>
            </a:r>
            <a:r>
              <a:rPr lang="zh-CN" altLang="en-US" sz="3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时代，我们期待这么做</a:t>
            </a:r>
            <a:r>
              <a:rPr lang="en-US" altLang="zh-CN" sz="3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3200" b="1" dirty="0">
              <a:solidFill>
                <a:srgbClr val="1F497D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2590800" y="1993725"/>
            <a:ext cx="8424936" cy="96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：花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几分钟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时间收集并标注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几张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便便图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：交给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机器绞尽脑汁完成任务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3048000" y="3657601"/>
            <a:ext cx="1924484" cy="194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6271592" y="3976623"/>
            <a:ext cx="2139924" cy="11374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2200" b="1" dirty="0">
                <a:solidFill>
                  <a:srgbClr val="C0504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机器选择和</a:t>
            </a:r>
            <a:endParaRPr lang="zh-CN" altLang="en-US" sz="2200" b="1" dirty="0">
              <a:solidFill>
                <a:srgbClr val="C0504D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zh-CN" altLang="en-US" sz="2200" b="1" dirty="0">
                <a:solidFill>
                  <a:srgbClr val="C0504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优化模型</a:t>
            </a:r>
            <a:endParaRPr lang="zh-CN" altLang="en-US" sz="2200" b="1" dirty="0">
              <a:solidFill>
                <a:srgbClr val="C0504D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5299485" y="4149327"/>
            <a:ext cx="792088" cy="792088"/>
          </a:xfrm>
          <a:prstGeom prst="mathPlus">
            <a:avLst>
              <a:gd name="adj1" fmla="val 122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153400" y="6186274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本页来自山世光老师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838200" y="180000"/>
            <a:ext cx="86106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从下棋说起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游戏对弈机器：从国际象棋到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AlphaGo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676400" y="1508517"/>
            <a:ext cx="9067800" cy="489692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838200" y="180000"/>
            <a:ext cx="86106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从下棋说起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年，不用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49" y="1508439"/>
            <a:ext cx="9601200" cy="512096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838200" y="180000"/>
            <a:ext cx="86106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从下棋说起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Deeper Blue</a:t>
            </a: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</a:t>
            </a: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AlphaGo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778" y="1600200"/>
            <a:ext cx="8860748" cy="490434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一切的开始：感知器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Rosenblatt &amp; Perceptron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337" y="1516168"/>
            <a:ext cx="9686926" cy="507183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一切的开始：感知器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Rosenblatt vs. Minsky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8791" y="1752601"/>
            <a:ext cx="8872009" cy="472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944681"/>
            <a:ext cx="2176463" cy="10242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863" y="960183"/>
            <a:ext cx="1781737" cy="99339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传统神经网络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Geoffrey Hinton &amp; NNs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1600200"/>
            <a:ext cx="10439400" cy="50261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824215"/>
            <a:ext cx="1704975" cy="86306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传统神经网络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Rumelhart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&amp;BP Algorithm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600200"/>
            <a:ext cx="9721307" cy="46719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107" y="838200"/>
            <a:ext cx="1600200" cy="23979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5031" y="1587071"/>
            <a:ext cx="3486755" cy="1522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7467600" cy="470898"/>
          </a:xfrm>
        </p:spPr>
        <p:txBody>
          <a:bodyPr/>
          <a:lstStyle/>
          <a:p>
            <a:r>
              <a:rPr lang="zh-CN" altLang="en-US" dirty="0"/>
              <a:t>人工智能高等教育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" y="1551282"/>
            <a:ext cx="4419600" cy="1401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云形标注 2"/>
          <p:cNvSpPr/>
          <p:nvPr/>
        </p:nvSpPr>
        <p:spPr bwMode="auto">
          <a:xfrm>
            <a:off x="381000" y="3296946"/>
            <a:ext cx="4648200" cy="2282480"/>
          </a:xfrm>
          <a:prstGeom prst="cloudCallout">
            <a:avLst>
              <a:gd name="adj1" fmla="val 5279"/>
              <a:gd name="adj2" fmla="val -6499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3628818"/>
            <a:ext cx="35814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加快培养人工智能高端人才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23850" indent="-32385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完善人工智能教育体系，加强人才储备和梯队建设，形成我国人工智能高地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400" y="1219200"/>
            <a:ext cx="1127760" cy="400110"/>
          </a:xfrm>
          <a:prstGeom prst="rect">
            <a:avLst/>
          </a:prstGeom>
          <a:solidFill>
            <a:srgbClr val="E05B3E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2017.07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3600" y="1219200"/>
            <a:ext cx="1127760" cy="400110"/>
          </a:xfrm>
          <a:prstGeom prst="rect">
            <a:avLst/>
          </a:prstGeom>
          <a:solidFill>
            <a:srgbClr val="E05B3E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2018.04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云形标注 21"/>
          <p:cNvSpPr/>
          <p:nvPr/>
        </p:nvSpPr>
        <p:spPr bwMode="auto">
          <a:xfrm>
            <a:off x="5334000" y="3408403"/>
            <a:ext cx="4495800" cy="2215509"/>
          </a:xfrm>
          <a:prstGeom prst="cloudCallout">
            <a:avLst>
              <a:gd name="adj1" fmla="val 4723"/>
              <a:gd name="adj2" fmla="val -5673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93843" y="3771935"/>
            <a:ext cx="37267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j-lt"/>
                <a:ea typeface="黑体" panose="02010609060101010101" pitchFamily="49" charset="-122"/>
              </a:rPr>
              <a:t>推动</a:t>
            </a:r>
            <a:r>
              <a:rPr lang="zh-CN" altLang="zh-CN" sz="2000" dirty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人工智能一级学科</a:t>
            </a:r>
            <a:r>
              <a:rPr lang="zh-CN" altLang="zh-CN" sz="2000" dirty="0">
                <a:latin typeface="+mj-lt"/>
                <a:ea typeface="黑体" panose="02010609060101010101" pitchFamily="49" charset="-122"/>
              </a:rPr>
              <a:t>建设</a:t>
            </a:r>
            <a:endParaRPr lang="en-US" altLang="zh-CN" sz="2000" dirty="0">
              <a:latin typeface="+mj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  <a:ea typeface="黑体" panose="02010609060101010101" pitchFamily="49" charset="-122"/>
              </a:rPr>
              <a:t>到</a:t>
            </a:r>
            <a:r>
              <a:rPr lang="en-US" altLang="zh-CN" sz="2000" dirty="0">
                <a:latin typeface="+mj-lt"/>
                <a:ea typeface="黑体" panose="02010609060101010101" pitchFamily="49" charset="-122"/>
              </a:rPr>
              <a:t>2020</a:t>
            </a:r>
            <a:r>
              <a:rPr lang="zh-CN" altLang="en-US" sz="2000" dirty="0">
                <a:latin typeface="+mj-lt"/>
                <a:ea typeface="黑体" panose="02010609060101010101" pitchFamily="49" charset="-122"/>
              </a:rPr>
              <a:t>年建设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100</a:t>
            </a:r>
            <a:r>
              <a:rPr lang="zh-CN" altLang="en-US" sz="2000" dirty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个“人工智能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+X”</a:t>
            </a:r>
            <a:r>
              <a:rPr lang="zh-CN" altLang="en-US" sz="2000" dirty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复合特色专业</a:t>
            </a:r>
            <a:r>
              <a:rPr lang="zh-CN" altLang="en-US" sz="2000" dirty="0">
                <a:latin typeface="+mj-lt"/>
                <a:ea typeface="黑体" panose="02010609060101010101" pitchFamily="49" charset="-122"/>
              </a:rPr>
              <a:t>、建立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50</a:t>
            </a:r>
            <a:r>
              <a:rPr lang="zh-CN" altLang="en-US" sz="2000" dirty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家人工智能学院研究院</a:t>
            </a:r>
            <a:endParaRPr lang="zh-CN" altLang="en-US" sz="2000" dirty="0">
              <a:solidFill>
                <a:srgbClr val="FF0000"/>
              </a:solidFill>
              <a:latin typeface="+mj-lt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316" y="1136598"/>
            <a:ext cx="1538680" cy="10632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317" y="2326317"/>
            <a:ext cx="1538680" cy="10726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3645877"/>
            <a:ext cx="1600474" cy="107852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传统神经网络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Yann </a:t>
            </a:r>
            <a:r>
              <a:rPr lang="en-US" altLang="zh-CN" b="1" kern="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Lecun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CNN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600" y="1676400"/>
            <a:ext cx="10346303" cy="487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798064"/>
            <a:ext cx="1220303" cy="160777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深度学习发展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Hinton &amp; Deep Learning 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747956"/>
            <a:ext cx="9635793" cy="4881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03" y="762000"/>
            <a:ext cx="1619197" cy="152687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深度学习发展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DBN &amp; RBM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676400"/>
            <a:ext cx="8987738" cy="46826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784870"/>
            <a:ext cx="1371600" cy="125759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深度学习发展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Andrew Y. Ng &amp; GPU 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52893"/>
            <a:ext cx="9144000" cy="48119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487" y="838200"/>
            <a:ext cx="1738313" cy="17931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深度学习发展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Jen-</a:t>
            </a:r>
            <a:r>
              <a:rPr lang="en-US" altLang="zh-CN" b="1" kern="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Hsun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Huang &amp; GPU  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253" y="1676400"/>
            <a:ext cx="9164745" cy="47290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914400"/>
            <a:ext cx="2313684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深度学习发展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Data: ImageNet   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740983"/>
            <a:ext cx="9415266" cy="48884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415449"/>
            <a:ext cx="1213076" cy="121307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深度学习发展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Classification : ILSVRC</a:t>
            </a: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 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1600200"/>
            <a:ext cx="9144000" cy="49985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0000"/>
            <a:ext cx="8686800" cy="470898"/>
          </a:xfrm>
        </p:spPr>
        <p:txBody>
          <a:bodyPr/>
          <a:lstStyle/>
          <a:p>
            <a:r>
              <a:rPr lang="en-US" altLang="zh-CN" dirty="0"/>
              <a:t>ImageNet</a:t>
            </a:r>
            <a:r>
              <a:rPr lang="zh-CN" altLang="en-US" dirty="0"/>
              <a:t>的进击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52400" y="2496823"/>
            <a:ext cx="7820259" cy="3429000"/>
            <a:chOff x="990600" y="2209800"/>
            <a:chExt cx="6531814" cy="286404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0600" y="2209800"/>
              <a:ext cx="6531814" cy="2864047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文本框 4"/>
            <p:cNvSpPr txBox="1"/>
            <p:nvPr/>
          </p:nvSpPr>
          <p:spPr>
            <a:xfrm>
              <a:off x="2271438" y="2563504"/>
              <a:ext cx="2895600" cy="539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zh-CN" altLang="en-US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</a:t>
              </a:r>
              <a:endPara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0"/>
                </a:spcBef>
                <a:buNone/>
              </a:pPr>
              <a:r>
                <a:rPr lang="zh-CN" altLang="en-US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大幅降低错误率</a:t>
              </a:r>
              <a:endPara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下箭头 5"/>
            <p:cNvSpPr/>
            <p:nvPr/>
          </p:nvSpPr>
          <p:spPr bwMode="auto">
            <a:xfrm>
              <a:off x="3221094" y="3236613"/>
              <a:ext cx="152400" cy="142173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290830" indent="-290830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5153390" y="4038600"/>
              <a:ext cx="1295400" cy="68580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290830" indent="-290830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05038" y="3516868"/>
              <a:ext cx="2895600" cy="30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zh-CN" altLang="en-US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错误率低于人类</a:t>
              </a:r>
              <a:endPara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412970" y="4061719"/>
            <a:ext cx="164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00" b="1" dirty="0" err="1"/>
              <a:t>AlexNet</a:t>
            </a:r>
            <a:endParaRPr lang="zh-CN" altLang="en-US" sz="18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974836" y="4501700"/>
            <a:ext cx="164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00" b="1" dirty="0" err="1"/>
              <a:t>GoogleNet</a:t>
            </a:r>
            <a:endParaRPr lang="zh-CN" altLang="en-US" sz="18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5862476" y="4845531"/>
            <a:ext cx="164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00" b="1" dirty="0" err="1"/>
              <a:t>ResNet</a:t>
            </a:r>
            <a:endParaRPr lang="zh-CN" altLang="en-US" sz="18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61" y="924759"/>
            <a:ext cx="4988878" cy="242131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深度学习发展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Yoshua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kern="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Bengio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RELU </a:t>
            </a: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600200"/>
            <a:ext cx="9407640" cy="49646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156" y="223608"/>
            <a:ext cx="1816043" cy="137659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深度学习“四大天王”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099" y="1143000"/>
            <a:ext cx="11077575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什么是人工智能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598768" y="5124871"/>
            <a:ext cx="6890262" cy="1542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  <a:gs pos="100000">
                <a:schemeClr val="bg1">
                  <a:shade val="20000"/>
                  <a:satMod val="255000"/>
                  <a:alpha val="0"/>
                </a:schemeClr>
              </a:gs>
            </a:gsLst>
            <a:path path="circle">
              <a:fillToRect l="50000" t="-80000" r="50000" b="180000"/>
            </a:path>
          </a:gradFill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199" tIns="14199" rIns="14199" bIns="14199" numCol="1" spcCol="38100" rtlCol="0" anchor="ctr">
            <a:spAutoFit/>
          </a:bodyPr>
          <a:lstStyle/>
          <a:p>
            <a:pPr defTabSz="180340" latinLnBrk="1" hangingPunct="0">
              <a:buNone/>
            </a:pPr>
            <a:endParaRPr lang="zh-CN" altLang="en-US" sz="680"/>
          </a:p>
        </p:txBody>
      </p:sp>
      <p:sp>
        <p:nvSpPr>
          <p:cNvPr id="28" name="文本框 42"/>
          <p:cNvSpPr txBox="1"/>
          <p:nvPr/>
        </p:nvSpPr>
        <p:spPr>
          <a:xfrm>
            <a:off x="2801556" y="4706517"/>
            <a:ext cx="6875845" cy="36107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199" tIns="14199" rIns="14199" bIns="14199" numCol="1" spcCol="38100" rtlCol="0" anchor="ctr">
            <a:spAutoFit/>
          </a:bodyPr>
          <a:lstStyle/>
          <a:p>
            <a:pPr algn="ctr" rtl="0" latinLnBrk="1" hangingPunct="0"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1956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年美国达特茅斯会议：“人工智能” 概念诞生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1492135" y="5251204"/>
            <a:ext cx="9422138" cy="997196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en-US" altLang="zh-CN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(Artificial Intelligence)</a:t>
            </a:r>
            <a:endParaRPr lang="en-US" altLang="zh-CN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None/>
            </a:pP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使一部机器像人一样进行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感知、认知、决策、执行</a:t>
            </a: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的人工程序或系统</a:t>
            </a:r>
            <a:endParaRPr lang="en-US" altLang="zh-CN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6406" y="1058658"/>
            <a:ext cx="4435594" cy="351334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600" y="180000"/>
            <a:ext cx="8991600" cy="470898"/>
          </a:xfrm>
        </p:spPr>
        <p:txBody>
          <a:bodyPr/>
          <a:lstStyle/>
          <a:p>
            <a:r>
              <a:rPr lang="zh-CN" altLang="en-US" dirty="0"/>
              <a:t>深度学习发展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08947" y="6564817"/>
            <a:ext cx="237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/>
              <a:t>本页来自高新波老师</a:t>
            </a:r>
            <a:r>
              <a:rPr lang="en-US" altLang="zh-CN" sz="1200" dirty="0"/>
              <a:t>PPT</a:t>
            </a:r>
            <a:endParaRPr lang="zh-CN" altLang="en-US" sz="1200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990600"/>
            <a:ext cx="10820400" cy="161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99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b="1" kern="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Schmidhuber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LSTM  </a:t>
            </a:r>
            <a:r>
              <a:rPr lang="zh-CN" altLang="en-US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b="1" kern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" y="1688017"/>
            <a:ext cx="9613462" cy="487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1" y="878672"/>
            <a:ext cx="1600199" cy="161869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生成对抗网络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3090744"/>
            <a:ext cx="4419600" cy="3314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237" y="933451"/>
            <a:ext cx="4267054" cy="32002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143000"/>
            <a:ext cx="2590946" cy="175972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762" y="1371601"/>
            <a:ext cx="8990476" cy="3628571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 bwMode="auto">
          <a:xfrm>
            <a:off x="2755426" y="3046864"/>
            <a:ext cx="1381120" cy="727991"/>
          </a:xfrm>
          <a:custGeom>
            <a:avLst/>
            <a:gdLst>
              <a:gd name="connsiteX0" fmla="*/ 254474 w 1381120"/>
              <a:gd name="connsiteY0" fmla="*/ 43773 h 727991"/>
              <a:gd name="connsiteX1" fmla="*/ 835499 w 1381120"/>
              <a:gd name="connsiteY1" fmla="*/ 5673 h 727991"/>
              <a:gd name="connsiteX2" fmla="*/ 1283174 w 1381120"/>
              <a:gd name="connsiteY2" fmla="*/ 53298 h 727991"/>
              <a:gd name="connsiteX3" fmla="*/ 1359374 w 1381120"/>
              <a:gd name="connsiteY3" fmla="*/ 424773 h 727991"/>
              <a:gd name="connsiteX4" fmla="*/ 987899 w 1381120"/>
              <a:gd name="connsiteY4" fmla="*/ 700998 h 727991"/>
              <a:gd name="connsiteX5" fmla="*/ 130649 w 1381120"/>
              <a:gd name="connsiteY5" fmla="*/ 681948 h 727991"/>
              <a:gd name="connsiteX6" fmla="*/ 16349 w 1381120"/>
              <a:gd name="connsiteY6" fmla="*/ 386673 h 727991"/>
              <a:gd name="connsiteX7" fmla="*/ 254474 w 1381120"/>
              <a:gd name="connsiteY7" fmla="*/ 43773 h 72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1120" h="727991">
                <a:moveTo>
                  <a:pt x="254474" y="43773"/>
                </a:moveTo>
                <a:cubicBezTo>
                  <a:pt x="390999" y="-19727"/>
                  <a:pt x="664049" y="4085"/>
                  <a:pt x="835499" y="5673"/>
                </a:cubicBezTo>
                <a:cubicBezTo>
                  <a:pt x="1006949" y="7260"/>
                  <a:pt x="1195862" y="-16552"/>
                  <a:pt x="1283174" y="53298"/>
                </a:cubicBezTo>
                <a:cubicBezTo>
                  <a:pt x="1370487" y="123148"/>
                  <a:pt x="1408586" y="316823"/>
                  <a:pt x="1359374" y="424773"/>
                </a:cubicBezTo>
                <a:cubicBezTo>
                  <a:pt x="1310162" y="532723"/>
                  <a:pt x="1192687" y="658135"/>
                  <a:pt x="987899" y="700998"/>
                </a:cubicBezTo>
                <a:cubicBezTo>
                  <a:pt x="783111" y="743861"/>
                  <a:pt x="292574" y="734336"/>
                  <a:pt x="130649" y="681948"/>
                </a:cubicBezTo>
                <a:cubicBezTo>
                  <a:pt x="-31276" y="629561"/>
                  <a:pt x="-5876" y="494623"/>
                  <a:pt x="16349" y="386673"/>
                </a:cubicBezTo>
                <a:cubicBezTo>
                  <a:pt x="38574" y="278723"/>
                  <a:pt x="117949" y="107273"/>
                  <a:pt x="254474" y="43773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4343400" y="1563915"/>
            <a:ext cx="2819400" cy="727991"/>
          </a:xfrm>
          <a:custGeom>
            <a:avLst/>
            <a:gdLst>
              <a:gd name="connsiteX0" fmla="*/ 254474 w 1381120"/>
              <a:gd name="connsiteY0" fmla="*/ 43773 h 727991"/>
              <a:gd name="connsiteX1" fmla="*/ 835499 w 1381120"/>
              <a:gd name="connsiteY1" fmla="*/ 5673 h 727991"/>
              <a:gd name="connsiteX2" fmla="*/ 1283174 w 1381120"/>
              <a:gd name="connsiteY2" fmla="*/ 53298 h 727991"/>
              <a:gd name="connsiteX3" fmla="*/ 1359374 w 1381120"/>
              <a:gd name="connsiteY3" fmla="*/ 424773 h 727991"/>
              <a:gd name="connsiteX4" fmla="*/ 987899 w 1381120"/>
              <a:gd name="connsiteY4" fmla="*/ 700998 h 727991"/>
              <a:gd name="connsiteX5" fmla="*/ 130649 w 1381120"/>
              <a:gd name="connsiteY5" fmla="*/ 681948 h 727991"/>
              <a:gd name="connsiteX6" fmla="*/ 16349 w 1381120"/>
              <a:gd name="connsiteY6" fmla="*/ 386673 h 727991"/>
              <a:gd name="connsiteX7" fmla="*/ 254474 w 1381120"/>
              <a:gd name="connsiteY7" fmla="*/ 43773 h 72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1120" h="727991">
                <a:moveTo>
                  <a:pt x="254474" y="43773"/>
                </a:moveTo>
                <a:cubicBezTo>
                  <a:pt x="390999" y="-19727"/>
                  <a:pt x="664049" y="4085"/>
                  <a:pt x="835499" y="5673"/>
                </a:cubicBezTo>
                <a:cubicBezTo>
                  <a:pt x="1006949" y="7260"/>
                  <a:pt x="1195862" y="-16552"/>
                  <a:pt x="1283174" y="53298"/>
                </a:cubicBezTo>
                <a:cubicBezTo>
                  <a:pt x="1370487" y="123148"/>
                  <a:pt x="1408586" y="316823"/>
                  <a:pt x="1359374" y="424773"/>
                </a:cubicBezTo>
                <a:cubicBezTo>
                  <a:pt x="1310162" y="532723"/>
                  <a:pt x="1192687" y="658135"/>
                  <a:pt x="987899" y="700998"/>
                </a:cubicBezTo>
                <a:cubicBezTo>
                  <a:pt x="783111" y="743861"/>
                  <a:pt x="292574" y="734336"/>
                  <a:pt x="130649" y="681948"/>
                </a:cubicBezTo>
                <a:cubicBezTo>
                  <a:pt x="-31276" y="629561"/>
                  <a:pt x="-5876" y="494623"/>
                  <a:pt x="16349" y="386673"/>
                </a:cubicBezTo>
                <a:cubicBezTo>
                  <a:pt x="38574" y="278723"/>
                  <a:pt x="117949" y="107273"/>
                  <a:pt x="254474" y="43773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8" name="任意多边形 7"/>
          <p:cNvSpPr/>
          <p:nvPr/>
        </p:nvSpPr>
        <p:spPr bwMode="auto">
          <a:xfrm>
            <a:off x="5710240" y="2486470"/>
            <a:ext cx="1381120" cy="727991"/>
          </a:xfrm>
          <a:custGeom>
            <a:avLst/>
            <a:gdLst>
              <a:gd name="connsiteX0" fmla="*/ 254474 w 1381120"/>
              <a:gd name="connsiteY0" fmla="*/ 43773 h 727991"/>
              <a:gd name="connsiteX1" fmla="*/ 835499 w 1381120"/>
              <a:gd name="connsiteY1" fmla="*/ 5673 h 727991"/>
              <a:gd name="connsiteX2" fmla="*/ 1283174 w 1381120"/>
              <a:gd name="connsiteY2" fmla="*/ 53298 h 727991"/>
              <a:gd name="connsiteX3" fmla="*/ 1359374 w 1381120"/>
              <a:gd name="connsiteY3" fmla="*/ 424773 h 727991"/>
              <a:gd name="connsiteX4" fmla="*/ 987899 w 1381120"/>
              <a:gd name="connsiteY4" fmla="*/ 700998 h 727991"/>
              <a:gd name="connsiteX5" fmla="*/ 130649 w 1381120"/>
              <a:gd name="connsiteY5" fmla="*/ 681948 h 727991"/>
              <a:gd name="connsiteX6" fmla="*/ 16349 w 1381120"/>
              <a:gd name="connsiteY6" fmla="*/ 386673 h 727991"/>
              <a:gd name="connsiteX7" fmla="*/ 254474 w 1381120"/>
              <a:gd name="connsiteY7" fmla="*/ 43773 h 72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1120" h="727991">
                <a:moveTo>
                  <a:pt x="254474" y="43773"/>
                </a:moveTo>
                <a:cubicBezTo>
                  <a:pt x="390999" y="-19727"/>
                  <a:pt x="664049" y="4085"/>
                  <a:pt x="835499" y="5673"/>
                </a:cubicBezTo>
                <a:cubicBezTo>
                  <a:pt x="1006949" y="7260"/>
                  <a:pt x="1195862" y="-16552"/>
                  <a:pt x="1283174" y="53298"/>
                </a:cubicBezTo>
                <a:cubicBezTo>
                  <a:pt x="1370487" y="123148"/>
                  <a:pt x="1408586" y="316823"/>
                  <a:pt x="1359374" y="424773"/>
                </a:cubicBezTo>
                <a:cubicBezTo>
                  <a:pt x="1310162" y="532723"/>
                  <a:pt x="1192687" y="658135"/>
                  <a:pt x="987899" y="700998"/>
                </a:cubicBezTo>
                <a:cubicBezTo>
                  <a:pt x="783111" y="743861"/>
                  <a:pt x="292574" y="734336"/>
                  <a:pt x="130649" y="681948"/>
                </a:cubicBezTo>
                <a:cubicBezTo>
                  <a:pt x="-31276" y="629561"/>
                  <a:pt x="-5876" y="494623"/>
                  <a:pt x="16349" y="386673"/>
                </a:cubicBezTo>
                <a:cubicBezTo>
                  <a:pt x="38574" y="278723"/>
                  <a:pt x="117949" y="107273"/>
                  <a:pt x="254474" y="43773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9" name="任意多边形 8"/>
          <p:cNvSpPr/>
          <p:nvPr/>
        </p:nvSpPr>
        <p:spPr bwMode="auto">
          <a:xfrm>
            <a:off x="8939216" y="1966687"/>
            <a:ext cx="1195385" cy="682411"/>
          </a:xfrm>
          <a:custGeom>
            <a:avLst/>
            <a:gdLst>
              <a:gd name="connsiteX0" fmla="*/ 254474 w 1381120"/>
              <a:gd name="connsiteY0" fmla="*/ 43773 h 727991"/>
              <a:gd name="connsiteX1" fmla="*/ 835499 w 1381120"/>
              <a:gd name="connsiteY1" fmla="*/ 5673 h 727991"/>
              <a:gd name="connsiteX2" fmla="*/ 1283174 w 1381120"/>
              <a:gd name="connsiteY2" fmla="*/ 53298 h 727991"/>
              <a:gd name="connsiteX3" fmla="*/ 1359374 w 1381120"/>
              <a:gd name="connsiteY3" fmla="*/ 424773 h 727991"/>
              <a:gd name="connsiteX4" fmla="*/ 987899 w 1381120"/>
              <a:gd name="connsiteY4" fmla="*/ 700998 h 727991"/>
              <a:gd name="connsiteX5" fmla="*/ 130649 w 1381120"/>
              <a:gd name="connsiteY5" fmla="*/ 681948 h 727991"/>
              <a:gd name="connsiteX6" fmla="*/ 16349 w 1381120"/>
              <a:gd name="connsiteY6" fmla="*/ 386673 h 727991"/>
              <a:gd name="connsiteX7" fmla="*/ 254474 w 1381120"/>
              <a:gd name="connsiteY7" fmla="*/ 43773 h 72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1120" h="727991">
                <a:moveTo>
                  <a:pt x="254474" y="43773"/>
                </a:moveTo>
                <a:cubicBezTo>
                  <a:pt x="390999" y="-19727"/>
                  <a:pt x="664049" y="4085"/>
                  <a:pt x="835499" y="5673"/>
                </a:cubicBezTo>
                <a:cubicBezTo>
                  <a:pt x="1006949" y="7260"/>
                  <a:pt x="1195862" y="-16552"/>
                  <a:pt x="1283174" y="53298"/>
                </a:cubicBezTo>
                <a:cubicBezTo>
                  <a:pt x="1370487" y="123148"/>
                  <a:pt x="1408586" y="316823"/>
                  <a:pt x="1359374" y="424773"/>
                </a:cubicBezTo>
                <a:cubicBezTo>
                  <a:pt x="1310162" y="532723"/>
                  <a:pt x="1192687" y="658135"/>
                  <a:pt x="987899" y="700998"/>
                </a:cubicBezTo>
                <a:cubicBezTo>
                  <a:pt x="783111" y="743861"/>
                  <a:pt x="292574" y="734336"/>
                  <a:pt x="130649" y="681948"/>
                </a:cubicBezTo>
                <a:cubicBezTo>
                  <a:pt x="-31276" y="629561"/>
                  <a:pt x="-5876" y="494623"/>
                  <a:pt x="16349" y="386673"/>
                </a:cubicBezTo>
                <a:cubicBezTo>
                  <a:pt x="38574" y="278723"/>
                  <a:pt x="117949" y="107273"/>
                  <a:pt x="254474" y="43773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2274094" y="5893517"/>
            <a:ext cx="7784307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等腰三角形 19"/>
          <p:cNvSpPr/>
          <p:nvPr/>
        </p:nvSpPr>
        <p:spPr bwMode="auto">
          <a:xfrm>
            <a:off x="2432447" y="5741117"/>
            <a:ext cx="176784" cy="152400"/>
          </a:xfrm>
          <a:prstGeom prst="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59980" y="5893517"/>
            <a:ext cx="93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600" dirty="0"/>
              <a:t>1998</a:t>
            </a:r>
            <a:endParaRPr lang="zh-CN" alt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2545257" y="5513572"/>
            <a:ext cx="93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00" b="1" dirty="0" err="1">
                <a:solidFill>
                  <a:schemeClr val="accent2"/>
                </a:solidFill>
              </a:rPr>
              <a:t>LeNet</a:t>
            </a:r>
            <a:endParaRPr lang="zh-CN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23" name="等腰三角形 22"/>
          <p:cNvSpPr/>
          <p:nvPr/>
        </p:nvSpPr>
        <p:spPr bwMode="auto">
          <a:xfrm>
            <a:off x="5987505" y="5741117"/>
            <a:ext cx="176784" cy="152400"/>
          </a:xfrm>
          <a:prstGeom prst="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644436" y="5893517"/>
            <a:ext cx="93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600" dirty="0"/>
              <a:t>2012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051823" y="5524185"/>
            <a:ext cx="126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00" b="1" dirty="0" err="1">
                <a:solidFill>
                  <a:schemeClr val="accent2"/>
                </a:solidFill>
              </a:rPr>
              <a:t>AlexNet</a:t>
            </a:r>
            <a:endParaRPr lang="zh-CN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7416291" y="5741117"/>
            <a:ext cx="176784" cy="152400"/>
          </a:xfrm>
          <a:prstGeom prst="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162800" y="5893517"/>
            <a:ext cx="93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600" dirty="0"/>
              <a:t>2014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6673279" y="5257801"/>
            <a:ext cx="1706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1800" b="1" dirty="0" err="1">
                <a:solidFill>
                  <a:schemeClr val="accent2"/>
                </a:solidFill>
              </a:rPr>
              <a:t>GoogleNet</a:t>
            </a:r>
            <a:endParaRPr lang="en-US" altLang="zh-CN" sz="1800" b="1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b="1" dirty="0">
                <a:solidFill>
                  <a:schemeClr val="accent2"/>
                </a:solidFill>
              </a:rPr>
              <a:t>VGG</a:t>
            </a:r>
            <a:endParaRPr lang="zh-CN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29" name="等腰三角形 28"/>
          <p:cNvSpPr/>
          <p:nvPr/>
        </p:nvSpPr>
        <p:spPr bwMode="auto">
          <a:xfrm>
            <a:off x="8056255" y="5741117"/>
            <a:ext cx="176784" cy="152400"/>
          </a:xfrm>
          <a:prstGeom prst="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924800" y="5893517"/>
            <a:ext cx="93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600" dirty="0"/>
              <a:t>2015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7962966" y="5409825"/>
            <a:ext cx="1706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1800" b="1" dirty="0" err="1">
                <a:solidFill>
                  <a:schemeClr val="accent2"/>
                </a:solidFill>
              </a:rPr>
              <a:t>ResNet</a:t>
            </a:r>
            <a:endParaRPr lang="en-US" altLang="zh-CN" sz="1800" b="1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zh-CN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9296400" y="5752785"/>
            <a:ext cx="176784" cy="152400"/>
          </a:xfrm>
          <a:prstGeom prst="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9090422" y="5895660"/>
            <a:ext cx="93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600" dirty="0"/>
              <a:t>2017</a:t>
            </a:r>
            <a:endParaRPr lang="zh-CN" altLang="en-US" sz="1600" dirty="0"/>
          </a:p>
        </p:txBody>
      </p:sp>
      <p:sp>
        <p:nvSpPr>
          <p:cNvPr id="34" name="文本框 33"/>
          <p:cNvSpPr txBox="1"/>
          <p:nvPr/>
        </p:nvSpPr>
        <p:spPr>
          <a:xfrm>
            <a:off x="9037338" y="5409826"/>
            <a:ext cx="1706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1800" b="1" dirty="0" err="1">
                <a:solidFill>
                  <a:schemeClr val="accent2"/>
                </a:solidFill>
              </a:rPr>
              <a:t>Xception</a:t>
            </a:r>
            <a:endParaRPr lang="en-US" altLang="zh-CN" sz="1800" b="1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zh-CN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990600" y="180000"/>
            <a:ext cx="86106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神经网络结构的发展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280422" y="6477945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dirty="0"/>
              <a:t>@</a:t>
            </a:r>
            <a:r>
              <a:rPr lang="zh-CN" altLang="en-US" sz="2000" dirty="0"/>
              <a:t>中科视拓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20" grpId="0" animBg="1"/>
      <p:bldP spid="21" grpId="0"/>
      <p:bldP spid="22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 bwMode="auto">
          <a:xfrm>
            <a:off x="5037978" y="2569353"/>
            <a:ext cx="1903903" cy="1330970"/>
          </a:xfrm>
          <a:prstGeom prst="ellipse">
            <a:avLst/>
          </a:prstGeom>
          <a:noFill/>
          <a:ln w="76200" cap="flat" cmpd="sng" algn="ctr">
            <a:solidFill>
              <a:srgbClr val="333333">
                <a:alpha val="58039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324600" y="2209800"/>
            <a:ext cx="848809" cy="848809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rgbClr val="309EB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4266655"/>
              <a:satOff val="5085"/>
              <a:lumOff val="-6142"/>
              <a:alphaOff val="0"/>
            </a:schemeClr>
          </a:fillRef>
          <a:effectRef idx="0">
            <a:schemeClr val="accent5">
              <a:hueOff val="4266655"/>
              <a:satOff val="5085"/>
              <a:lumOff val="-61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473" tIns="175473" rIns="175473" bIns="175473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/>
          </a:p>
        </p:txBody>
      </p:sp>
      <p:sp>
        <p:nvSpPr>
          <p:cNvPr id="23" name="任意多边形 22"/>
          <p:cNvSpPr/>
          <p:nvPr/>
        </p:nvSpPr>
        <p:spPr>
          <a:xfrm>
            <a:off x="6233520" y="3429000"/>
            <a:ext cx="848809" cy="848809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rgbClr val="E05B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8533310"/>
              <a:satOff val="10170"/>
              <a:lumOff val="-12286"/>
              <a:alphaOff val="0"/>
            </a:schemeClr>
          </a:fillRef>
          <a:effectRef idx="0">
            <a:schemeClr val="accent5">
              <a:hueOff val="8533310"/>
              <a:satOff val="10170"/>
              <a:lumOff val="-122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473" tIns="175473" rIns="175473" bIns="175473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深度学习的“琴棋书画”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998514" y="942302"/>
            <a:ext cx="1551234" cy="2758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5397" y="2008594"/>
            <a:ext cx="1235427" cy="17152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87263" y="2403371"/>
            <a:ext cx="88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写诗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Computer-Generated Jazz Improvisation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734" y="3941838"/>
            <a:ext cx="3935699" cy="22069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35" y="1128163"/>
            <a:ext cx="4013726" cy="20068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96000" y="357062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艺术画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4690403" y="3299393"/>
            <a:ext cx="848809" cy="848809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rgbClr val="4F637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2799964"/>
              <a:satOff val="15255"/>
              <a:lumOff val="-18430"/>
              <a:alphaOff val="0"/>
            </a:schemeClr>
          </a:fillRef>
          <a:effectRef idx="0">
            <a:schemeClr val="accent5">
              <a:hueOff val="12799964"/>
              <a:satOff val="15255"/>
              <a:lumOff val="-184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473" tIns="175473" rIns="175473" bIns="175473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/>
          </a:p>
        </p:txBody>
      </p:sp>
      <p:sp>
        <p:nvSpPr>
          <p:cNvPr id="5" name="文本框 4"/>
          <p:cNvSpPr txBox="1"/>
          <p:nvPr/>
        </p:nvSpPr>
        <p:spPr>
          <a:xfrm>
            <a:off x="4721107" y="3465817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作曲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4724400" y="2201634"/>
            <a:ext cx="848809" cy="848809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rgbClr val="F4AC4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473" tIns="175473" rIns="175473" bIns="175473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200"/>
          </a:p>
        </p:txBody>
      </p:sp>
      <p:sp>
        <p:nvSpPr>
          <p:cNvPr id="9" name="文本框 8"/>
          <p:cNvSpPr txBox="1"/>
          <p:nvPr/>
        </p:nvSpPr>
        <p:spPr>
          <a:xfrm>
            <a:off x="4746954" y="2332603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下棋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39199" y="4290508"/>
            <a:ext cx="2354987" cy="1805491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 bwMode="auto">
          <a:xfrm flipH="1" flipV="1">
            <a:off x="5499591" y="3857153"/>
            <a:ext cx="150294" cy="46460"/>
          </a:xfrm>
          <a:prstGeom prst="straightConnector1">
            <a:avLst/>
          </a:prstGeom>
          <a:noFill/>
          <a:ln w="38100" cap="flat" cmpd="sng" algn="ctr">
            <a:solidFill>
              <a:srgbClr val="8F8F8F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7895566" y="917771"/>
            <a:ext cx="1067618" cy="10676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6773445" y="914714"/>
            <a:ext cx="1086791" cy="10867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5943600" y="4270631"/>
            <a:ext cx="2781034" cy="18253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10262805" y="5208715"/>
            <a:ext cx="931381" cy="931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人工智能的起源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6714" y="1447800"/>
            <a:ext cx="5695535" cy="41957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96" y="838201"/>
            <a:ext cx="3336004" cy="249878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7694" y="305966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sz="1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麦卡锡</a:t>
            </a:r>
            <a:endParaRPr lang="zh-CN" altLang="en-US" sz="1800" dirty="0">
              <a:solidFill>
                <a:schemeClr val="accent5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31151" y="5715000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机器智能，阿兰</a:t>
            </a:r>
            <a:r>
              <a:rPr lang="en-US" altLang="zh-CN" sz="1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图灵，</a:t>
            </a:r>
            <a:r>
              <a:rPr lang="en-US" altLang="zh-CN" sz="1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1948</a:t>
            </a:r>
            <a:endParaRPr lang="zh-CN" altLang="en-US" sz="1800" dirty="0">
              <a:solidFill>
                <a:schemeClr val="accent5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10200" y="5802868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摩尔    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麦卡锡   明斯基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 赛弗里奇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86600" y="6084332"/>
            <a:ext cx="2566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000" dirty="0">
                <a:solidFill>
                  <a:srgbClr val="808080"/>
                </a:solidFill>
                <a:latin typeface="+mj-lt"/>
              </a:rPr>
              <a:t>(1956-2006)</a:t>
            </a:r>
            <a:endParaRPr lang="zh-CN" altLang="en-US" sz="2000" dirty="0"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78802" y="5802868"/>
            <a:ext cx="152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所罗门诺夫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83" y="3524285"/>
            <a:ext cx="2906441" cy="206510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33400" y="1295400"/>
            <a:ext cx="11342451" cy="5209810"/>
            <a:chOff x="1687234" y="1318736"/>
            <a:chExt cx="8923554" cy="4650044"/>
          </a:xfrm>
        </p:grpSpPr>
        <p:cxnSp>
          <p:nvCxnSpPr>
            <p:cNvPr id="3" name="肘形连接符 2"/>
            <p:cNvCxnSpPr/>
            <p:nvPr/>
          </p:nvCxnSpPr>
          <p:spPr>
            <a:xfrm flipV="1">
              <a:off x="1844040" y="5228466"/>
              <a:ext cx="1516380" cy="392415"/>
            </a:xfrm>
            <a:prstGeom prst="bentConnector3">
              <a:avLst>
                <a:gd name="adj1" fmla="val 52010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12621" y="5666602"/>
              <a:ext cx="667465" cy="30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1956</a:t>
              </a:r>
              <a:r>
                <a:rPr lang="zh-CN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年</a:t>
              </a:r>
              <a:endPara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7360" y="5228465"/>
              <a:ext cx="1005840" cy="41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1" dirty="0"/>
                <a:t>达特茅斯会议标志</a:t>
              </a:r>
              <a:r>
                <a:rPr lang="en-US" altLang="zh-CN" sz="1200" b="1" dirty="0"/>
                <a:t>AI</a:t>
              </a:r>
              <a:r>
                <a:rPr lang="zh-CN" altLang="en-US" sz="1200" b="1" dirty="0"/>
                <a:t>诞生</a:t>
              </a:r>
              <a:endParaRPr lang="zh-CN" altLang="en-US" sz="1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71526" y="5264111"/>
              <a:ext cx="667465" cy="30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1957</a:t>
              </a:r>
              <a:r>
                <a:rPr lang="zh-CN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年</a:t>
              </a:r>
              <a:endPara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肘形连接符 13"/>
            <p:cNvCxnSpPr/>
            <p:nvPr/>
          </p:nvCxnSpPr>
          <p:spPr>
            <a:xfrm flipV="1">
              <a:off x="2636520" y="4832256"/>
              <a:ext cx="1447800" cy="392415"/>
            </a:xfrm>
            <a:prstGeom prst="bentConnector3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51861" y="4898411"/>
              <a:ext cx="667465" cy="30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1960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年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肘形连接符 15"/>
            <p:cNvCxnSpPr/>
            <p:nvPr/>
          </p:nvCxnSpPr>
          <p:spPr>
            <a:xfrm flipV="1">
              <a:off x="3483770" y="4428741"/>
              <a:ext cx="1447800" cy="392415"/>
            </a:xfrm>
            <a:prstGeom prst="bentConnector3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557226" y="4785865"/>
              <a:ext cx="894635" cy="41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1" dirty="0"/>
                <a:t>罗森布拉特发明感知机</a:t>
              </a:r>
              <a:endParaRPr lang="zh-CN" altLang="en-US" sz="1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14700" y="4223520"/>
              <a:ext cx="952500" cy="41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1" dirty="0"/>
                <a:t>通用问题求解系统</a:t>
              </a:r>
              <a:r>
                <a:rPr lang="en-US" altLang="zh-CN" sz="1200" b="1" dirty="0"/>
                <a:t>GPS</a:t>
              </a:r>
              <a:r>
                <a:rPr lang="zh-CN" altLang="en-US" sz="1200" b="1" dirty="0"/>
                <a:t>系统</a:t>
              </a:r>
              <a:endParaRPr lang="en-US" altLang="zh-CN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38151" y="4525604"/>
              <a:ext cx="667465" cy="30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1968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年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14801" y="3886201"/>
              <a:ext cx="918093" cy="41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200" b="1" dirty="0"/>
                <a:t>DENDRAL</a:t>
              </a:r>
              <a:r>
                <a:rPr lang="zh-CN" altLang="en-US" sz="1200" b="1" dirty="0"/>
                <a:t>专家系统问世</a:t>
              </a:r>
              <a:endParaRPr lang="en-US" altLang="zh-CN" sz="1200" b="1" dirty="0"/>
            </a:p>
          </p:txBody>
        </p:sp>
        <p:cxnSp>
          <p:nvCxnSpPr>
            <p:cNvPr id="22" name="肘形连接符 21"/>
            <p:cNvCxnSpPr/>
            <p:nvPr/>
          </p:nvCxnSpPr>
          <p:spPr>
            <a:xfrm flipV="1">
              <a:off x="4207670" y="4038328"/>
              <a:ext cx="1447800" cy="392415"/>
            </a:xfrm>
            <a:prstGeom prst="bentConnector3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074444" y="4128844"/>
              <a:ext cx="667465" cy="30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1969</a:t>
              </a:r>
              <a:r>
                <a:rPr lang="zh-CN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年</a:t>
              </a:r>
              <a:endPara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28819" y="2944990"/>
              <a:ext cx="976997" cy="74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1" dirty="0"/>
                <a:t>感知机的局限性</a:t>
              </a:r>
              <a:r>
                <a:rPr lang="en-US" altLang="zh-CN" sz="1200" b="1" dirty="0"/>
                <a:t>+</a:t>
              </a:r>
              <a:r>
                <a:rPr lang="zh-CN" altLang="en-US" sz="1200" b="1" dirty="0"/>
                <a:t>本身技术条件的限制联结主义陷入谷底</a:t>
              </a:r>
              <a:endParaRPr lang="zh-CN" altLang="en-US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43054" y="2743200"/>
              <a:ext cx="1014947" cy="74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200" b="1" dirty="0" err="1"/>
                <a:t>J.Jhopfield</a:t>
              </a:r>
              <a:r>
                <a:rPr lang="zh-CN" altLang="en-US" sz="1200" b="1" dirty="0"/>
                <a:t>解决</a:t>
              </a:r>
              <a:r>
                <a:rPr lang="en-US" altLang="zh-CN" sz="1200" b="1" dirty="0"/>
                <a:t>NP</a:t>
              </a:r>
              <a:r>
                <a:rPr lang="zh-CN" altLang="en-US" sz="1200" b="1" dirty="0"/>
                <a:t>难问题，使得连接主义重新受到人们关注</a:t>
              </a:r>
              <a:endParaRPr lang="zh-CN" altLang="en-US" sz="1200" b="1" dirty="0"/>
            </a:p>
          </p:txBody>
        </p:sp>
        <p:cxnSp>
          <p:nvCxnSpPr>
            <p:cNvPr id="26" name="肘形连接符 25"/>
            <p:cNvCxnSpPr/>
            <p:nvPr/>
          </p:nvCxnSpPr>
          <p:spPr>
            <a:xfrm flipV="1">
              <a:off x="4925380" y="3660572"/>
              <a:ext cx="1909761" cy="392415"/>
            </a:xfrm>
            <a:prstGeom prst="bentConnector3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19324" y="3742336"/>
              <a:ext cx="667465" cy="30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1983</a:t>
              </a:r>
              <a:r>
                <a:rPr lang="zh-CN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年</a:t>
              </a:r>
              <a:endPara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肘形连接符 29"/>
            <p:cNvCxnSpPr/>
            <p:nvPr/>
          </p:nvCxnSpPr>
          <p:spPr>
            <a:xfrm flipV="1">
              <a:off x="5884425" y="3268157"/>
              <a:ext cx="1909761" cy="392415"/>
            </a:xfrm>
            <a:prstGeom prst="bentConnector3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839306" y="3337407"/>
              <a:ext cx="1108355" cy="30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世纪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年代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40296" y="2246241"/>
              <a:ext cx="770695" cy="247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200" b="1" dirty="0"/>
                <a:t>BP </a:t>
              </a:r>
              <a:r>
                <a:rPr lang="zh-CN" altLang="en-US" sz="1200" b="1" dirty="0"/>
                <a:t>算法</a:t>
              </a:r>
              <a:endParaRPr lang="zh-CN" altLang="en-US" sz="12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47482" y="2468756"/>
              <a:ext cx="1001118" cy="576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1" dirty="0"/>
                <a:t>符号主义的代表方法是决策树和基于逻辑的学习</a:t>
              </a:r>
              <a:endParaRPr lang="zh-CN" altLang="en-US" sz="1200" b="1" dirty="0"/>
            </a:p>
          </p:txBody>
        </p:sp>
        <p:cxnSp>
          <p:nvCxnSpPr>
            <p:cNvPr id="34" name="肘形连接符 33"/>
            <p:cNvCxnSpPr/>
            <p:nvPr/>
          </p:nvCxnSpPr>
          <p:spPr>
            <a:xfrm flipV="1">
              <a:off x="6921159" y="2870265"/>
              <a:ext cx="1746055" cy="392415"/>
            </a:xfrm>
            <a:prstGeom prst="bentConnector3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897417" y="2931295"/>
              <a:ext cx="667465" cy="30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1986</a:t>
              </a:r>
              <a:r>
                <a:rPr lang="zh-CN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年</a:t>
              </a:r>
              <a:endPara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肘形连接符 36"/>
            <p:cNvCxnSpPr/>
            <p:nvPr/>
          </p:nvCxnSpPr>
          <p:spPr>
            <a:xfrm flipV="1">
              <a:off x="7850799" y="2476376"/>
              <a:ext cx="1746055" cy="392415"/>
            </a:xfrm>
            <a:prstGeom prst="bentConnector3">
              <a:avLst>
                <a:gd name="adj1" fmla="val 46509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连接符 37"/>
            <p:cNvCxnSpPr/>
            <p:nvPr/>
          </p:nvCxnSpPr>
          <p:spPr>
            <a:xfrm flipV="1">
              <a:off x="8820687" y="2081704"/>
              <a:ext cx="1540492" cy="3924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667214" y="2536114"/>
              <a:ext cx="1108355" cy="30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世纪</a:t>
              </a:r>
              <a:r>
                <a:rPr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</a:t>
              </a:r>
              <a:r>
                <a:rPr lang="zh-CN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年代</a:t>
              </a:r>
              <a:endPara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683884" y="1421535"/>
              <a:ext cx="952500" cy="90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1" dirty="0"/>
                <a:t>统计学习登场，并迅速占领了历史舞台，代表性技术是</a:t>
              </a:r>
              <a:r>
                <a:rPr lang="en-US" altLang="zh-CN" sz="1200" b="1" dirty="0"/>
                <a:t>SVM</a:t>
              </a:r>
              <a:endParaRPr lang="en-US" altLang="zh-CN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614242" y="1318736"/>
              <a:ext cx="832779" cy="576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200" b="1" dirty="0"/>
                <a:t>Hinton</a:t>
              </a:r>
              <a:r>
                <a:rPr lang="zh-CN" altLang="en-US" sz="1200" b="1" dirty="0"/>
                <a:t>提出了深度学习的神经网络</a:t>
              </a:r>
              <a:endParaRPr lang="zh-CN" altLang="en-US" sz="12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693715" y="2150954"/>
              <a:ext cx="667465" cy="30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2006</a:t>
              </a:r>
              <a:r>
                <a:rPr lang="zh-CN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年</a:t>
              </a:r>
              <a:endPara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1" cstate="email"/>
            <a:srcRect/>
            <a:stretch>
              <a:fillRect/>
            </a:stretch>
          </p:blipFill>
          <p:spPr bwMode="auto">
            <a:xfrm>
              <a:off x="1687234" y="4423291"/>
              <a:ext cx="892136" cy="6510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2456206" y="3742335"/>
              <a:ext cx="807283" cy="680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391024" y="3229067"/>
              <a:ext cx="662692" cy="647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4119208" y="2893903"/>
              <a:ext cx="682181" cy="63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5003009" y="1989946"/>
              <a:ext cx="546497" cy="960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5851920" y="1828800"/>
              <a:ext cx="811149" cy="668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6870141" y="1520645"/>
              <a:ext cx="834152" cy="79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7775094" y="1345525"/>
              <a:ext cx="808879" cy="7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719070" y="2885286"/>
              <a:ext cx="882131" cy="8475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6" name="Picture 12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9727384" y="2448395"/>
              <a:ext cx="883404" cy="721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5" name="标题 1"/>
          <p:cNvSpPr txBox="1"/>
          <p:nvPr/>
        </p:nvSpPr>
        <p:spPr>
          <a:xfrm>
            <a:off x="838200" y="180000"/>
            <a:ext cx="7848600" cy="4708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kern="0" dirty="0"/>
              <a:t>人工智能发展标志性事件</a:t>
            </a:r>
            <a:endParaRPr lang="zh-CN" altLang="en-US" kern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391937" y="1311651"/>
            <a:ext cx="5088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1943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年，人工神经网络和数学模型建立，</a:t>
            </a:r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人工神经网络研究时代开启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1950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年，计算机与人工智能之父图灵发表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机器能思考吗？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，提出“图灵测试”；</a:t>
            </a:r>
            <a:endParaRPr lang="zh-CN" altLang="en-US" sz="14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62000" y="2089873"/>
            <a:ext cx="3423795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82790" y="1319445"/>
            <a:ext cx="0" cy="793809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16071" y="2867690"/>
            <a:ext cx="3423795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819400" y="3621640"/>
            <a:ext cx="3766175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733800" y="4405544"/>
            <a:ext cx="4142793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724400" y="5181599"/>
            <a:ext cx="4142793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729052" y="2105460"/>
            <a:ext cx="0" cy="793809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40805" y="2148495"/>
            <a:ext cx="5088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1956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年，达特茅斯会议召开，标志着</a:t>
            </a:r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人工智能的诞生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；期间，国际学术界人工智能研究潮流兴起，罗素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数学原理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被算法全部证明，学术交流频繁；</a:t>
            </a:r>
            <a:endParaRPr lang="zh-CN" altLang="en-US" sz="14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796874" y="2848614"/>
            <a:ext cx="0" cy="793809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48511" y="3003143"/>
            <a:ext cx="530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年，作为主要流派的</a:t>
            </a:r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连接主义与符合主义进入消沉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，四大预言遥遥无期，在计算能力的限制下，国家及公众信心持续减弱；</a:t>
            </a:r>
            <a:endParaRPr lang="zh-CN" altLang="en-US" sz="14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728171" y="3642423"/>
            <a:ext cx="0" cy="793809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36052" y="3683206"/>
            <a:ext cx="5088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</a:t>
            </a:r>
            <a:r>
              <a:rPr lang="en-US" altLang="zh-CN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BP</a:t>
            </a:r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开始研究，第五代计算机开始研制，专家系统的研究和应用艰难前行，半导体技术发展，计算机成本和计算能力逐步提高，</a:t>
            </a:r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人工智能逐渐开始突破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zh-CN" altLang="en-US" sz="14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50452" y="4458311"/>
            <a:ext cx="5088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1986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</a:t>
            </a:r>
            <a:r>
              <a:rPr lang="en-US" altLang="zh-CN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BP</a:t>
            </a:r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实现，神经网络得到广泛认知，基于人工神经网络的算法研究突飞猛进；</a:t>
            </a:r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计算机硬件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能力快速提升；互联网构建，</a:t>
            </a:r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分布式网络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降低了人工智能的计算成本；</a:t>
            </a:r>
            <a:endParaRPr lang="zh-CN" altLang="en-US" sz="14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69652" y="5277542"/>
            <a:ext cx="5088948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2006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年，深度学习被提出，人工智能</a:t>
            </a:r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算法产生突破性发展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2010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年，移动互联网发展，人工智能</a:t>
            </a:r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应用场景开始增多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2012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年，深度学习算法在语言和视觉识别上实现突破，同年，融资规模开始快速增长，人工智能</a:t>
            </a:r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商业化高速发展</a:t>
            </a:r>
            <a:endParaRPr lang="zh-CN" altLang="en-US" sz="1400" b="1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5206" y="1317400"/>
            <a:ext cx="430887" cy="7617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萌芽期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17789" y="2155371"/>
            <a:ext cx="430887" cy="7617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启动期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61383" y="2941855"/>
            <a:ext cx="430887" cy="7617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消沉期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57397" y="3698827"/>
            <a:ext cx="430887" cy="7617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突破期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85002" y="4495233"/>
            <a:ext cx="430887" cy="7617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发展期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89407" y="5211481"/>
            <a:ext cx="430887" cy="11131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高速发展期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4700807" y="4407656"/>
            <a:ext cx="0" cy="793809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5993224" y="5182736"/>
            <a:ext cx="0" cy="904577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6625666" y="1249157"/>
            <a:ext cx="1942765" cy="817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273203" y="2100984"/>
            <a:ext cx="1565997" cy="766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981200" y="2925862"/>
            <a:ext cx="764040" cy="716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373575" y="4496263"/>
            <a:ext cx="1244890" cy="67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552637" y="3718831"/>
            <a:ext cx="1061900" cy="62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023622" y="5277542"/>
            <a:ext cx="857250" cy="835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标题 1"/>
          <p:cNvSpPr>
            <a:spLocks noGrp="1"/>
          </p:cNvSpPr>
          <p:nvPr>
            <p:ph type="title"/>
          </p:nvPr>
        </p:nvSpPr>
        <p:spPr>
          <a:xfrm>
            <a:off x="914400" y="180000"/>
            <a:ext cx="7467599" cy="470898"/>
          </a:xfrm>
        </p:spPr>
        <p:txBody>
          <a:bodyPr/>
          <a:lstStyle/>
          <a:p>
            <a:r>
              <a:rPr lang="zh-CN" altLang="en-US" dirty="0"/>
              <a:t>人工智能发展阶段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 bwMode="auto">
          <a:xfrm>
            <a:off x="6569653" y="5277541"/>
            <a:ext cx="4772299" cy="104705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b31cbb32-df5e-4e76-b2ab-bbcaafed90f7"/>
  <p:tag name="COMMONDATA" val="eyJoZGlkIjoiNzI0ZDMxOWEwMGI0ZDZiNGJmNWQ1OWM5ODViMTcyZTMifQ=="/>
</p:tagLst>
</file>

<file path=ppt/theme/theme1.xml><?xml version="1.0" encoding="utf-8"?>
<a:theme xmlns:a="http://schemas.openxmlformats.org/drawingml/2006/main" name="McAfee 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cAfee PP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290830" marR="0" indent="-29083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D51203"/>
          </a:buClr>
          <a:buSzPct val="80000"/>
          <a:buFont typeface="Wingdings" panose="05000000000000000000" pitchFamily="2" charset="2"/>
          <a:buChar char="n"/>
          <a:defRPr kumimoji="0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</a:objectDefaults>
  <a:extraClrSchemeLst>
    <a:extraClrScheme>
      <a:clrScheme name="McAfee PPT 1">
        <a:dk1>
          <a:srgbClr val="333333"/>
        </a:dk1>
        <a:lt1>
          <a:srgbClr val="FFFFFF"/>
        </a:lt1>
        <a:dk2>
          <a:srgbClr val="000000"/>
        </a:dk2>
        <a:lt2>
          <a:srgbClr val="666666"/>
        </a:lt2>
        <a:accent1>
          <a:srgbClr val="B00C33"/>
        </a:accent1>
        <a:accent2>
          <a:srgbClr val="9AA49A"/>
        </a:accent2>
        <a:accent3>
          <a:srgbClr val="FFFFFF"/>
        </a:accent3>
        <a:accent4>
          <a:srgbClr val="2A2A2A"/>
        </a:accent4>
        <a:accent5>
          <a:srgbClr val="D4AAAD"/>
        </a:accent5>
        <a:accent6>
          <a:srgbClr val="8B948B"/>
        </a:accent6>
        <a:hlink>
          <a:srgbClr val="8496AB"/>
        </a:hlink>
        <a:folHlink>
          <a:srgbClr val="C6C3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2">
        <a:dk1>
          <a:srgbClr val="333333"/>
        </a:dk1>
        <a:lt1>
          <a:srgbClr val="FFFFFF"/>
        </a:lt1>
        <a:dk2>
          <a:srgbClr val="CCCCCC"/>
        </a:dk2>
        <a:lt2>
          <a:srgbClr val="666666"/>
        </a:lt2>
        <a:accent1>
          <a:srgbClr val="B00C33"/>
        </a:accent1>
        <a:accent2>
          <a:srgbClr val="9AA49A"/>
        </a:accent2>
        <a:accent3>
          <a:srgbClr val="FFFFFF"/>
        </a:accent3>
        <a:accent4>
          <a:srgbClr val="2A2A2A"/>
        </a:accent4>
        <a:accent5>
          <a:srgbClr val="D4AAAD"/>
        </a:accent5>
        <a:accent6>
          <a:srgbClr val="8B948B"/>
        </a:accent6>
        <a:hlink>
          <a:srgbClr val="8496AB"/>
        </a:hlink>
        <a:folHlink>
          <a:srgbClr val="C6C3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3">
        <a:dk1>
          <a:srgbClr val="333333"/>
        </a:dk1>
        <a:lt1>
          <a:srgbClr val="FFFFFF"/>
        </a:lt1>
        <a:dk2>
          <a:srgbClr val="CCCCCC"/>
        </a:dk2>
        <a:lt2>
          <a:srgbClr val="AC0C33"/>
        </a:lt2>
        <a:accent1>
          <a:srgbClr val="666666"/>
        </a:accent1>
        <a:accent2>
          <a:srgbClr val="8496AB"/>
        </a:accent2>
        <a:accent3>
          <a:srgbClr val="FFFFFF"/>
        </a:accent3>
        <a:accent4>
          <a:srgbClr val="2A2A2A"/>
        </a:accent4>
        <a:accent5>
          <a:srgbClr val="B8B8B8"/>
        </a:accent5>
        <a:accent6>
          <a:srgbClr val="77879B"/>
        </a:accent6>
        <a:hlink>
          <a:srgbClr val="C6C3AB"/>
        </a:hlink>
        <a:folHlink>
          <a:srgbClr val="9AA49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4">
        <a:dk1>
          <a:srgbClr val="333333"/>
        </a:dk1>
        <a:lt1>
          <a:srgbClr val="FFFFFF"/>
        </a:lt1>
        <a:dk2>
          <a:srgbClr val="B00C33"/>
        </a:dk2>
        <a:lt2>
          <a:srgbClr val="CCCCCC"/>
        </a:lt2>
        <a:accent1>
          <a:srgbClr val="666666"/>
        </a:accent1>
        <a:accent2>
          <a:srgbClr val="8496AB"/>
        </a:accent2>
        <a:accent3>
          <a:srgbClr val="FFFFFF"/>
        </a:accent3>
        <a:accent4>
          <a:srgbClr val="2A2A2A"/>
        </a:accent4>
        <a:accent5>
          <a:srgbClr val="B8B8B8"/>
        </a:accent5>
        <a:accent6>
          <a:srgbClr val="77879B"/>
        </a:accent6>
        <a:hlink>
          <a:srgbClr val="C6C3AB"/>
        </a:hlink>
        <a:folHlink>
          <a:srgbClr val="9AA4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4289</Words>
  <Application>WPS 演示</Application>
  <PresentationFormat>宽屏</PresentationFormat>
  <Paragraphs>769</Paragraphs>
  <Slides>63</Slides>
  <Notes>61</Notes>
  <HiddenSlides>0</HiddenSlides>
  <MMClips>3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81" baseType="lpstr">
      <vt:lpstr>Arial</vt:lpstr>
      <vt:lpstr>宋体</vt:lpstr>
      <vt:lpstr>Wingdings</vt:lpstr>
      <vt:lpstr>微软雅黑</vt:lpstr>
      <vt:lpstr>黑体</vt:lpstr>
      <vt:lpstr>楷体</vt:lpstr>
      <vt:lpstr>Verdana</vt:lpstr>
      <vt:lpstr>PingFang SC</vt:lpstr>
      <vt:lpstr>Segoe Print</vt:lpstr>
      <vt:lpstr>Cambria Math</vt:lpstr>
      <vt:lpstr>Times New Roman</vt:lpstr>
      <vt:lpstr>仿宋</vt:lpstr>
      <vt:lpstr>Verdana</vt:lpstr>
      <vt:lpstr>Arial Unicode MS</vt:lpstr>
      <vt:lpstr>Comic Sans MS</vt:lpstr>
      <vt:lpstr>MS PGothic</vt:lpstr>
      <vt:lpstr>McAfee PPT</vt:lpstr>
      <vt:lpstr>Office 主题</vt:lpstr>
      <vt:lpstr>PowerPoint 演示文稿</vt:lpstr>
      <vt:lpstr>PowerPoint 演示文稿</vt:lpstr>
      <vt:lpstr>人工智能军备竞赛</vt:lpstr>
      <vt:lpstr>人工智能人才缺口</vt:lpstr>
      <vt:lpstr>人工智能高等教育</vt:lpstr>
      <vt:lpstr>什么是人工智能</vt:lpstr>
      <vt:lpstr>人工智能的起源</vt:lpstr>
      <vt:lpstr>PowerPoint 演示文稿</vt:lpstr>
      <vt:lpstr>人工智能发展阶段</vt:lpstr>
      <vt:lpstr>人工智能的三个层面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人工智能&gt;机器学习&gt;深度学习</vt:lpstr>
      <vt:lpstr>逻辑演绎 vs 归纳总结</vt:lpstr>
      <vt:lpstr>知识工程/专家系统</vt:lpstr>
      <vt:lpstr>机器学习</vt:lpstr>
      <vt:lpstr>知识工程 vs 机器学习</vt:lpstr>
      <vt:lpstr>知识工程的发展 &amp; 融合</vt:lpstr>
      <vt:lpstr>机器学习的应用技术领域</vt:lpstr>
      <vt:lpstr>计算机视觉</vt:lpstr>
      <vt:lpstr>语音技术</vt:lpstr>
      <vt:lpstr>自然语言处理</vt:lpstr>
      <vt:lpstr>PowerPoint 演示文稿</vt:lpstr>
      <vt:lpstr>PowerPoint 演示文稿</vt:lpstr>
      <vt:lpstr>PowerPoint 演示文稿</vt:lpstr>
      <vt:lpstr>神经网络(人工智能)的三起两落</vt:lpstr>
      <vt:lpstr>深度学习无所不在</vt:lpstr>
      <vt:lpstr>人工智能&gt;机器学习&gt;深度学习</vt:lpstr>
      <vt:lpstr>传统机器学习：人工设计特征</vt:lpstr>
      <vt:lpstr>传统机器学习 VS 深度学习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一切的开始：感知器</vt:lpstr>
      <vt:lpstr>一切的开始：感知器</vt:lpstr>
      <vt:lpstr>传统神经网络</vt:lpstr>
      <vt:lpstr>传统神经网络</vt:lpstr>
      <vt:lpstr>传统神经网络</vt:lpstr>
      <vt:lpstr>深度学习发展</vt:lpstr>
      <vt:lpstr>深度学习发展</vt:lpstr>
      <vt:lpstr>深度学习发展</vt:lpstr>
      <vt:lpstr>深度学习发展</vt:lpstr>
      <vt:lpstr>深度学习发展</vt:lpstr>
      <vt:lpstr>深度学习发展</vt:lpstr>
      <vt:lpstr>ImageNet的进击</vt:lpstr>
      <vt:lpstr>深度学习发展</vt:lpstr>
      <vt:lpstr>深度学习“四大天王”</vt:lpstr>
      <vt:lpstr>深度学习发展</vt:lpstr>
      <vt:lpstr>生成对抗网络</vt:lpstr>
      <vt:lpstr>PowerPoint 演示文稿</vt:lpstr>
      <vt:lpstr>深度学习的“琴棋书画”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许万茹</cp:lastModifiedBy>
  <cp:revision>2</cp:revision>
  <dcterms:created xsi:type="dcterms:W3CDTF">2021-09-07T14:53:00Z</dcterms:created>
  <dcterms:modified xsi:type="dcterms:W3CDTF">2022-11-20T07:30:31Z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0A9961C1DEFF45D5A0FEC0DA854B94A6</vt:lpwstr>
  </property>
  <property fmtid="{D5CDD505-2E9C-101B-9397-08002B2CF9AE}" pid="3" name="KSOProductBuildVer">
    <vt:lpwstr>2052-11.1.0.12763</vt:lpwstr>
  </property>
</Properties>
</file>